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7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tags/tag25.xml" ContentType="application/vnd.openxmlformats-officedocument.presentationml.tags+xml"/>
  <Override PartName="/ppt/notesSlides/notesSlide35.xml" ContentType="application/vnd.openxmlformats-officedocument.presentationml.notesSlide+xml"/>
  <Override PartName="/ppt/tags/tag26.xml" ContentType="application/vnd.openxmlformats-officedocument.presentationml.tags+xml"/>
  <Override PartName="/ppt/notesSlides/notesSlide36.xml" ContentType="application/vnd.openxmlformats-officedocument.presentationml.notesSlide+xml"/>
  <Override PartName="/ppt/tags/tag27.xml" ContentType="application/vnd.openxmlformats-officedocument.presentationml.tags+xml"/>
  <Override PartName="/ppt/notesSlides/notesSlide37.xml" ContentType="application/vnd.openxmlformats-officedocument.presentationml.notesSlide+xml"/>
  <Override PartName="/ppt/tags/tag28.xml" ContentType="application/vnd.openxmlformats-officedocument.presentationml.tags+xml"/>
  <Override PartName="/ppt/notesSlides/notesSlide38.xml" ContentType="application/vnd.openxmlformats-officedocument.presentationml.notesSlide+xml"/>
  <Override PartName="/ppt/tags/tag29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0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1.xml" ContentType="application/vnd.openxmlformats-officedocument.presentationml.tags+xml"/>
  <Override PartName="/ppt/notesSlides/notesSlide44.xml" ContentType="application/vnd.openxmlformats-officedocument.presentationml.notesSlide+xml"/>
  <Override PartName="/ppt/tags/tag32.xml" ContentType="application/vnd.openxmlformats-officedocument.presentationml.tags+xml"/>
  <Override PartName="/ppt/notesSlides/notesSlide45.xml" ContentType="application/vnd.openxmlformats-officedocument.presentationml.notesSlide+xml"/>
  <Override PartName="/ppt/tags/tag33.xml" ContentType="application/vnd.openxmlformats-officedocument.presentationml.tags+xml"/>
  <Override PartName="/ppt/notesSlides/notesSlide46.xml" ContentType="application/vnd.openxmlformats-officedocument.presentationml.notesSlide+xml"/>
  <Override PartName="/ppt/tags/tag34.xml" ContentType="application/vnd.openxmlformats-officedocument.presentationml.tags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notesSlides/notesSlide48.xml" ContentType="application/vnd.openxmlformats-officedocument.presentationml.notesSlide+xml"/>
  <Override PartName="/ppt/tags/tag36.xml" ContentType="application/vnd.openxmlformats-officedocument.presentationml.tags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38.xml" ContentType="application/vnd.openxmlformats-officedocument.presentationml.tags+xml"/>
  <Override PartName="/ppt/notesSlides/notesSlide52.xml" ContentType="application/vnd.openxmlformats-officedocument.presentationml.notesSlide+xml"/>
  <Override PartName="/ppt/tags/tag39.xml" ContentType="application/vnd.openxmlformats-officedocument.presentationml.tags+xml"/>
  <Override PartName="/ppt/notesSlides/notesSlide53.xml" ContentType="application/vnd.openxmlformats-officedocument.presentationml.notesSlide+xml"/>
  <Override PartName="/ppt/tags/tag40.xml" ContentType="application/vnd.openxmlformats-officedocument.presentationml.tags+xml"/>
  <Override PartName="/ppt/notesSlides/notesSlide54.xml" ContentType="application/vnd.openxmlformats-officedocument.presentationml.notesSlide+xml"/>
  <Override PartName="/ppt/tags/tag41.xml" ContentType="application/vnd.openxmlformats-officedocument.presentationml.tags+xml"/>
  <Override PartName="/ppt/notesSlides/notesSlide55.xml" ContentType="application/vnd.openxmlformats-officedocument.presentationml.notesSlide+xml"/>
  <Override PartName="/ppt/tags/tag42.xml" ContentType="application/vnd.openxmlformats-officedocument.presentationml.tags+xml"/>
  <Override PartName="/ppt/notesSlides/notesSlide56.xml" ContentType="application/vnd.openxmlformats-officedocument.presentationml.notesSlide+xml"/>
  <Override PartName="/ppt/tags/tag43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44.xml" ContentType="application/vnd.openxmlformats-officedocument.presentationml.tags+xml"/>
  <Override PartName="/ppt/notesSlides/notesSlide61.xml" ContentType="application/vnd.openxmlformats-officedocument.presentationml.notesSlide+xml"/>
  <Override PartName="/ppt/tags/tag45.xml" ContentType="application/vnd.openxmlformats-officedocument.presentationml.tags+xml"/>
  <Override PartName="/ppt/notesSlides/notesSlide62.xml" ContentType="application/vnd.openxmlformats-officedocument.presentationml.notesSlide+xml"/>
  <Override PartName="/ppt/tags/tag46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47.xml" ContentType="application/vnd.openxmlformats-officedocument.presentationml.tags+xml"/>
  <Override PartName="/ppt/notesSlides/notesSlide65.xml" ContentType="application/vnd.openxmlformats-officedocument.presentationml.notesSlide+xml"/>
  <Override PartName="/ppt/tags/tag48.xml" ContentType="application/vnd.openxmlformats-officedocument.presentationml.tags+xml"/>
  <Override PartName="/ppt/notesSlides/notesSlide66.xml" ContentType="application/vnd.openxmlformats-officedocument.presentationml.notesSlide+xml"/>
  <Override PartName="/ppt/tags/tag49.xml" ContentType="application/vnd.openxmlformats-officedocument.presentationml.tags+xml"/>
  <Override PartName="/ppt/notesSlides/notesSlide67.xml" ContentType="application/vnd.openxmlformats-officedocument.presentationml.notesSlide+xml"/>
  <Override PartName="/ppt/tags/tag50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tags/tag54.xml" ContentType="application/vnd.openxmlformats-officedocument.presentationml.tags+xml"/>
  <Override PartName="/ppt/notesSlides/notesSlide73.xml" ContentType="application/vnd.openxmlformats-officedocument.presentationml.notesSlide+xml"/>
  <Override PartName="/ppt/tags/tag55.xml" ContentType="application/vnd.openxmlformats-officedocument.presentationml.tags+xml"/>
  <Override PartName="/ppt/notesSlides/notesSlide74.xml" ContentType="application/vnd.openxmlformats-officedocument.presentationml.notesSlide+xml"/>
  <Override PartName="/ppt/tags/tag56.xml" ContentType="application/vnd.openxmlformats-officedocument.presentationml.tags+xml"/>
  <Override PartName="/ppt/notesSlides/notesSlide75.xml" ContentType="application/vnd.openxmlformats-officedocument.presentationml.notesSlide+xml"/>
  <Override PartName="/ppt/tags/tag57.xml" ContentType="application/vnd.openxmlformats-officedocument.presentationml.tags+xml"/>
  <Override PartName="/ppt/notesSlides/notesSlide76.xml" ContentType="application/vnd.openxmlformats-officedocument.presentationml.notesSlide+xml"/>
  <Override PartName="/ppt/tags/tag58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59.xml" ContentType="application/vnd.openxmlformats-officedocument.presentationml.tags+xml"/>
  <Override PartName="/ppt/notesSlides/notesSlide79.xml" ContentType="application/vnd.openxmlformats-officedocument.presentationml.notesSlide+xml"/>
  <Override PartName="/ppt/tags/tag60.xml" ContentType="application/vnd.openxmlformats-officedocument.presentationml.tags+xml"/>
  <Override PartName="/ppt/notesSlides/notesSlide80.xml" ContentType="application/vnd.openxmlformats-officedocument.presentationml.notesSlide+xml"/>
  <Override PartName="/ppt/tags/tag61.xml" ContentType="application/vnd.openxmlformats-officedocument.presentationml.tags+xml"/>
  <Override PartName="/ppt/notesSlides/notesSlide81.xml" ContentType="application/vnd.openxmlformats-officedocument.presentationml.notesSlide+xml"/>
  <Override PartName="/ppt/tags/tag62.xml" ContentType="application/vnd.openxmlformats-officedocument.presentationml.tag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63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64.xml" ContentType="application/vnd.openxmlformats-officedocument.presentationml.tags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tags/tag65.xml" ContentType="application/vnd.openxmlformats-officedocument.presentationml.tags+xml"/>
  <Override PartName="/ppt/notesSlides/notesSlide89.xml" ContentType="application/vnd.openxmlformats-officedocument.presentationml.notesSlide+xml"/>
  <Override PartName="/ppt/tags/tag66.xml" ContentType="application/vnd.openxmlformats-officedocument.presentationml.tags+xml"/>
  <Override PartName="/ppt/notesSlides/notesSlide90.xml" ContentType="application/vnd.openxmlformats-officedocument.presentationml.notesSlide+xml"/>
  <Override PartName="/ppt/tags/tag67.xml" ContentType="application/vnd.openxmlformats-officedocument.presentationml.tags+xml"/>
  <Override PartName="/ppt/notesSlides/notesSlide91.xml" ContentType="application/vnd.openxmlformats-officedocument.presentationml.notesSlide+xml"/>
  <Override PartName="/ppt/tags/tag68.xml" ContentType="application/vnd.openxmlformats-officedocument.presentationml.tags+xml"/>
  <Override PartName="/ppt/notesSlides/notesSlide92.xml" ContentType="application/vnd.openxmlformats-officedocument.presentationml.notesSlide+xml"/>
  <Override PartName="/ppt/tags/tag69.xml" ContentType="application/vnd.openxmlformats-officedocument.presentationml.tags+xml"/>
  <Override PartName="/ppt/notesSlides/notesSlide93.xml" ContentType="application/vnd.openxmlformats-officedocument.presentationml.notesSlide+xml"/>
  <Override PartName="/ppt/tags/tag70.xml" ContentType="application/vnd.openxmlformats-officedocument.presentationml.tags+xml"/>
  <Override PartName="/ppt/notesSlides/notesSlide94.xml" ContentType="application/vnd.openxmlformats-officedocument.presentationml.notesSlide+xml"/>
  <Override PartName="/ppt/tags/tag71.xml" ContentType="application/vnd.openxmlformats-officedocument.presentationml.tags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56" r:id="rId2"/>
    <p:sldMasterId id="2147484000" r:id="rId3"/>
    <p:sldMasterId id="2147484014" r:id="rId4"/>
    <p:sldMasterId id="2147484026" r:id="rId5"/>
    <p:sldMasterId id="2147484038" r:id="rId6"/>
    <p:sldMasterId id="2147484050" r:id="rId7"/>
    <p:sldMasterId id="2147484788" r:id="rId8"/>
    <p:sldMasterId id="2147484831" r:id="rId9"/>
    <p:sldMasterId id="2147484845" r:id="rId10"/>
    <p:sldMasterId id="2147484859" r:id="rId11"/>
    <p:sldMasterId id="2147484862" r:id="rId12"/>
    <p:sldMasterId id="2147484876" r:id="rId13"/>
    <p:sldMasterId id="2147484888" r:id="rId14"/>
    <p:sldMasterId id="2147484900" r:id="rId15"/>
    <p:sldMasterId id="2147484912" r:id="rId16"/>
    <p:sldMasterId id="2147484924" r:id="rId17"/>
    <p:sldMasterId id="2147484936" r:id="rId18"/>
    <p:sldMasterId id="2147484948" r:id="rId19"/>
  </p:sldMasterIdLst>
  <p:notesMasterIdLst>
    <p:notesMasterId r:id="rId128"/>
  </p:notesMasterIdLst>
  <p:handoutMasterIdLst>
    <p:handoutMasterId r:id="rId129"/>
  </p:handoutMasterIdLst>
  <p:sldIdLst>
    <p:sldId id="1621" r:id="rId20"/>
    <p:sldId id="1693" r:id="rId21"/>
    <p:sldId id="1689" r:id="rId22"/>
    <p:sldId id="1690" r:id="rId23"/>
    <p:sldId id="1509" r:id="rId24"/>
    <p:sldId id="1532" r:id="rId25"/>
    <p:sldId id="1533" r:id="rId26"/>
    <p:sldId id="1534" r:id="rId27"/>
    <p:sldId id="1541" r:id="rId28"/>
    <p:sldId id="1729" r:id="rId29"/>
    <p:sldId id="1730" r:id="rId30"/>
    <p:sldId id="1691" r:id="rId31"/>
    <p:sldId id="1692" r:id="rId32"/>
    <p:sldId id="1694" r:id="rId33"/>
    <p:sldId id="1695" r:id="rId34"/>
    <p:sldId id="1535" r:id="rId35"/>
    <p:sldId id="1539" r:id="rId36"/>
    <p:sldId id="1540" r:id="rId37"/>
    <p:sldId id="1696" r:id="rId38"/>
    <p:sldId id="1697" r:id="rId39"/>
    <p:sldId id="1698" r:id="rId40"/>
    <p:sldId id="1699" r:id="rId41"/>
    <p:sldId id="1543" r:id="rId42"/>
    <p:sldId id="1700" r:id="rId43"/>
    <p:sldId id="1548" r:id="rId44"/>
    <p:sldId id="1616" r:id="rId45"/>
    <p:sldId id="1549" r:id="rId46"/>
    <p:sldId id="1620" r:id="rId47"/>
    <p:sldId id="1544" r:id="rId48"/>
    <p:sldId id="1550" r:id="rId49"/>
    <p:sldId id="1513" r:id="rId50"/>
    <p:sldId id="1514" r:id="rId51"/>
    <p:sldId id="1515" r:id="rId52"/>
    <p:sldId id="1552" r:id="rId53"/>
    <p:sldId id="1702" r:id="rId54"/>
    <p:sldId id="1553" r:id="rId55"/>
    <p:sldId id="1703" r:id="rId56"/>
    <p:sldId id="1704" r:id="rId57"/>
    <p:sldId id="1705" r:id="rId58"/>
    <p:sldId id="1555" r:id="rId59"/>
    <p:sldId id="1710" r:id="rId60"/>
    <p:sldId id="1556" r:id="rId61"/>
    <p:sldId id="1557" r:id="rId62"/>
    <p:sldId id="1558" r:id="rId63"/>
    <p:sldId id="1559" r:id="rId64"/>
    <p:sldId id="1619" r:id="rId65"/>
    <p:sldId id="1706" r:id="rId66"/>
    <p:sldId id="1707" r:id="rId67"/>
    <p:sldId id="1708" r:id="rId68"/>
    <p:sldId id="1563" r:id="rId69"/>
    <p:sldId id="1709" r:id="rId70"/>
    <p:sldId id="1714" r:id="rId71"/>
    <p:sldId id="1711" r:id="rId72"/>
    <p:sldId id="1712" r:id="rId73"/>
    <p:sldId id="1717" r:id="rId74"/>
    <p:sldId id="1715" r:id="rId75"/>
    <p:sldId id="1566" r:id="rId76"/>
    <p:sldId id="1567" r:id="rId77"/>
    <p:sldId id="1718" r:id="rId78"/>
    <p:sldId id="1568" r:id="rId79"/>
    <p:sldId id="1585" r:id="rId80"/>
    <p:sldId id="1586" r:id="rId81"/>
    <p:sldId id="1570" r:id="rId82"/>
    <p:sldId id="1571" r:id="rId83"/>
    <p:sldId id="1572" r:id="rId84"/>
    <p:sldId id="1587" r:id="rId85"/>
    <p:sldId id="1611" r:id="rId86"/>
    <p:sldId id="1573" r:id="rId87"/>
    <p:sldId id="1578" r:id="rId88"/>
    <p:sldId id="1574" r:id="rId89"/>
    <p:sldId id="1580" r:id="rId90"/>
    <p:sldId id="1719" r:id="rId91"/>
    <p:sldId id="1720" r:id="rId92"/>
    <p:sldId id="1582" r:id="rId93"/>
    <p:sldId id="1576" r:id="rId94"/>
    <p:sldId id="1577" r:id="rId95"/>
    <p:sldId id="1721" r:id="rId96"/>
    <p:sldId id="1723" r:id="rId97"/>
    <p:sldId id="1722" r:id="rId98"/>
    <p:sldId id="1724" r:id="rId99"/>
    <p:sldId id="1725" r:id="rId100"/>
    <p:sldId id="1731" r:id="rId101"/>
    <p:sldId id="1732" r:id="rId102"/>
    <p:sldId id="1733" r:id="rId103"/>
    <p:sldId id="1734" r:id="rId104"/>
    <p:sldId id="1735" r:id="rId105"/>
    <p:sldId id="1726" r:id="rId106"/>
    <p:sldId id="1728" r:id="rId107"/>
    <p:sldId id="1592" r:id="rId108"/>
    <p:sldId id="1593" r:id="rId109"/>
    <p:sldId id="1736" r:id="rId110"/>
    <p:sldId id="1602" r:id="rId111"/>
    <p:sldId id="1603" r:id="rId112"/>
    <p:sldId id="1604" r:id="rId113"/>
    <p:sldId id="1608" r:id="rId114"/>
    <p:sldId id="1606" r:id="rId115"/>
    <p:sldId id="1607" r:id="rId116"/>
    <p:sldId id="1737" r:id="rId117"/>
    <p:sldId id="1738" r:id="rId118"/>
    <p:sldId id="1739" r:id="rId119"/>
    <p:sldId id="1740" r:id="rId120"/>
    <p:sldId id="1741" r:id="rId121"/>
    <p:sldId id="1742" r:id="rId122"/>
    <p:sldId id="1744" r:id="rId123"/>
    <p:sldId id="1751" r:id="rId124"/>
    <p:sldId id="1749" r:id="rId125"/>
    <p:sldId id="1753" r:id="rId126"/>
    <p:sldId id="1342" r:id="rId12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Times New Roman" charset="0"/>
        <a:ea typeface="宋体" charset="0"/>
        <a:cs typeface="宋体" charset="0"/>
      </a:defRPr>
    </a:lvl9pPr>
  </p:defaultTextStyle>
  <p:modifyVerifier cryptProviderType="rsaFull" cryptAlgorithmClass="hash" cryptAlgorithmType="typeAny" cryptAlgorithmSid="4" spinCount="100000" saltData="/J66qfKDytkVRjh6rXG+EQ==" hashData="Pz3ghSavZlLPLTX4xp4WrvnQ+w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120" Type="http://schemas.openxmlformats.org/officeDocument/2006/relationships/slide" Target="slides/slide101.xml"/><Relationship Id="rId121" Type="http://schemas.openxmlformats.org/officeDocument/2006/relationships/slide" Target="slides/slide102.xml"/><Relationship Id="rId122" Type="http://schemas.openxmlformats.org/officeDocument/2006/relationships/slide" Target="slides/slide103.xml"/><Relationship Id="rId123" Type="http://schemas.openxmlformats.org/officeDocument/2006/relationships/slide" Target="slides/slide104.xml"/><Relationship Id="rId124" Type="http://schemas.openxmlformats.org/officeDocument/2006/relationships/slide" Target="slides/slide105.xml"/><Relationship Id="rId125" Type="http://schemas.openxmlformats.org/officeDocument/2006/relationships/slide" Target="slides/slide106.xml"/><Relationship Id="rId126" Type="http://schemas.openxmlformats.org/officeDocument/2006/relationships/slide" Target="slides/slide107.xml"/><Relationship Id="rId127" Type="http://schemas.openxmlformats.org/officeDocument/2006/relationships/slide" Target="slides/slide108.xml"/><Relationship Id="rId128" Type="http://schemas.openxmlformats.org/officeDocument/2006/relationships/notesMaster" Target="notesMasters/notesMaster1.xml"/><Relationship Id="rId129" Type="http://schemas.openxmlformats.org/officeDocument/2006/relationships/handoutMaster" Target="handoutMasters/handoutMaster1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slide" Target="slides/slide73.xml"/><Relationship Id="rId93" Type="http://schemas.openxmlformats.org/officeDocument/2006/relationships/slide" Target="slides/slide74.xml"/><Relationship Id="rId94" Type="http://schemas.openxmlformats.org/officeDocument/2006/relationships/slide" Target="slides/slide75.xml"/><Relationship Id="rId95" Type="http://schemas.openxmlformats.org/officeDocument/2006/relationships/slide" Target="slides/slide76.xml"/><Relationship Id="rId96" Type="http://schemas.openxmlformats.org/officeDocument/2006/relationships/slide" Target="slides/slide77.xml"/><Relationship Id="rId101" Type="http://schemas.openxmlformats.org/officeDocument/2006/relationships/slide" Target="slides/slide82.xml"/><Relationship Id="rId102" Type="http://schemas.openxmlformats.org/officeDocument/2006/relationships/slide" Target="slides/slide83.xml"/><Relationship Id="rId103" Type="http://schemas.openxmlformats.org/officeDocument/2006/relationships/slide" Target="slides/slide84.xml"/><Relationship Id="rId104" Type="http://schemas.openxmlformats.org/officeDocument/2006/relationships/slide" Target="slides/slide85.xml"/><Relationship Id="rId105" Type="http://schemas.openxmlformats.org/officeDocument/2006/relationships/slide" Target="slides/slide86.xml"/><Relationship Id="rId106" Type="http://schemas.openxmlformats.org/officeDocument/2006/relationships/slide" Target="slides/slide87.xml"/><Relationship Id="rId107" Type="http://schemas.openxmlformats.org/officeDocument/2006/relationships/slide" Target="slides/slide88.xml"/><Relationship Id="rId108" Type="http://schemas.openxmlformats.org/officeDocument/2006/relationships/slide" Target="slides/slide89.xml"/><Relationship Id="rId109" Type="http://schemas.openxmlformats.org/officeDocument/2006/relationships/slide" Target="slides/slide90.xml"/><Relationship Id="rId97" Type="http://schemas.openxmlformats.org/officeDocument/2006/relationships/slide" Target="slides/slide78.xml"/><Relationship Id="rId98" Type="http://schemas.openxmlformats.org/officeDocument/2006/relationships/slide" Target="slides/slide79.xml"/><Relationship Id="rId99" Type="http://schemas.openxmlformats.org/officeDocument/2006/relationships/slide" Target="slides/slide80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00" Type="http://schemas.openxmlformats.org/officeDocument/2006/relationships/slide" Target="slides/slide81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130" Type="http://schemas.openxmlformats.org/officeDocument/2006/relationships/printerSettings" Target="printerSettings/printerSettings1.bin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110" Type="http://schemas.openxmlformats.org/officeDocument/2006/relationships/slide" Target="slides/slide91.xml"/><Relationship Id="rId111" Type="http://schemas.openxmlformats.org/officeDocument/2006/relationships/slide" Target="slides/slide92.xml"/><Relationship Id="rId112" Type="http://schemas.openxmlformats.org/officeDocument/2006/relationships/slide" Target="slides/slide93.xml"/><Relationship Id="rId113" Type="http://schemas.openxmlformats.org/officeDocument/2006/relationships/slide" Target="slides/slide94.xml"/><Relationship Id="rId114" Type="http://schemas.openxmlformats.org/officeDocument/2006/relationships/slide" Target="slides/slide95.xml"/><Relationship Id="rId115" Type="http://schemas.openxmlformats.org/officeDocument/2006/relationships/slide" Target="slides/slide96.xml"/><Relationship Id="rId116" Type="http://schemas.openxmlformats.org/officeDocument/2006/relationships/slide" Target="slides/slide97.xml"/><Relationship Id="rId117" Type="http://schemas.openxmlformats.org/officeDocument/2006/relationships/slide" Target="slides/slide98.xml"/><Relationship Id="rId118" Type="http://schemas.openxmlformats.org/officeDocument/2006/relationships/slide" Target="slides/slide99.xml"/><Relationship Id="rId119" Type="http://schemas.openxmlformats.org/officeDocument/2006/relationships/slide" Target="slides/slide100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A74BB61-0731-D943-B0BE-FD586F90DAE9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BC32B7B2-F665-BA42-96C4-DF39184BB0C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168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E319A592-5E35-0044-B0E2-BAAD3C2A9416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F133CED0-93CE-D041-9387-D7B5A529DC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4718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DA93E2-C985-4D4B-BF99-2F3D906ACEE6}" type="slidenum">
              <a:rPr lang="en-US" altLang="zh-CN">
                <a:solidFill>
                  <a:prstClr val="black"/>
                </a:solidFill>
              </a:rPr>
              <a:pPr/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738C329-3C01-9C4A-976D-062EB25A597A}" type="slidenum">
              <a:rPr lang="en-US" altLang="zh-CN">
                <a:solidFill>
                  <a:prstClr val="black"/>
                </a:solidFill>
              </a:rPr>
              <a:pPr/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2AE8AAE-74C9-6B44-812F-83B2F0F0AC62}" type="slidenum">
              <a:rPr lang="en-US" altLang="zh-CN" sz="1200">
                <a:solidFill>
                  <a:srgbClr val="000000"/>
                </a:solidFill>
                <a:latin typeface="Arial" charset="0"/>
              </a:rPr>
              <a:pPr eaLnBrk="1" hangingPunct="1"/>
              <a:t>30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3EAD6-F5C5-AD41-B5A7-73F303BF8943}" type="slidenum">
              <a:rPr lang="en-US" altLang="zh-CN">
                <a:solidFill>
                  <a:prstClr val="black"/>
                </a:solidFill>
              </a:rPr>
              <a:pPr/>
              <a:t>41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52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53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1D3CD-7900-0747-9225-D4B6DF3BDAC3}" type="slidenum">
              <a:rPr lang="en-US" altLang="zh-CN">
                <a:solidFill>
                  <a:prstClr val="black"/>
                </a:solidFill>
              </a:rPr>
              <a:pPr/>
              <a:t>54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3085DF1-082A-7847-8F22-B87835BB3058}" type="slidenum">
              <a:rPr lang="en-US" altLang="zh-CN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altLang="zh-CN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0195A-A551-0C48-901A-595046B205C5}" type="slidenum">
              <a:rPr lang="en-US" altLang="zh-CN">
                <a:solidFill>
                  <a:prstClr val="black"/>
                </a:solidFill>
              </a:rPr>
              <a:pPr/>
              <a:t>56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B0D3444-168A-AE4D-BDC6-9A6528A5484D}" type="slidenum">
              <a:rPr lang="en-US" altLang="zh-CN" sz="1200">
                <a:solidFill>
                  <a:srgbClr val="1F497D"/>
                </a:solidFill>
                <a:latin typeface="Arial" charset="0"/>
              </a:rPr>
              <a:pPr eaLnBrk="1" hangingPunct="1"/>
              <a:t>6</a:t>
            </a:fld>
            <a:endParaRPr lang="en-US" altLang="zh-CN" sz="120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>
                <a:solidFill>
                  <a:prstClr val="black"/>
                </a:solidFill>
              </a:rPr>
              <a:pPr/>
              <a:t>72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>
                <a:solidFill>
                  <a:prstClr val="black"/>
                </a:solidFill>
              </a:rPr>
              <a:pPr/>
              <a:t>73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02AB9DD-7417-2041-B397-32860F03250D}" type="slidenum">
              <a:rPr lang="en-US" altLang="zh-CN" sz="1200">
                <a:solidFill>
                  <a:srgbClr val="1F497D"/>
                </a:solidFill>
                <a:latin typeface="Arial" charset="0"/>
              </a:rPr>
              <a:pPr eaLnBrk="1" hangingPunct="1"/>
              <a:t>7</a:t>
            </a:fld>
            <a:endParaRPr lang="en-US" altLang="zh-CN" sz="120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85956-8247-3E47-BDDE-2E065D330DBB}" type="slidenum">
              <a:rPr lang="en-US" altLang="zh-CN">
                <a:solidFill>
                  <a:prstClr val="black"/>
                </a:solidFill>
              </a:rPr>
              <a:pPr/>
              <a:t>77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F1DE52E-D67D-C34E-B883-40DADD6B5660}" type="slidenum">
              <a:rPr lang="en-US" altLang="zh-CN" sz="1200">
                <a:solidFill>
                  <a:srgbClr val="1F497D"/>
                </a:solidFill>
                <a:latin typeface="Arial" charset="0"/>
              </a:rPr>
              <a:pPr eaLnBrk="1" hangingPunct="1"/>
              <a:t>8</a:t>
            </a:fld>
            <a:endParaRPr lang="en-US" altLang="zh-CN" sz="120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68ED8-A17B-9A46-BAF4-C304B42C2DC1}" type="slidenum">
              <a:rPr lang="en-US" altLang="zh-CN">
                <a:solidFill>
                  <a:prstClr val="black"/>
                </a:solidFill>
              </a:rPr>
              <a:pPr/>
              <a:t>98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7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106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107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jpe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4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4.jpe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4.jpe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4.jpe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4.jpe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jpe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35 w 5779"/>
                <a:gd name="T3" fmla="*/ 454 h 946"/>
                <a:gd name="T4" fmla="*/ 717 w 5779"/>
                <a:gd name="T5" fmla="*/ 1 h 946"/>
                <a:gd name="T6" fmla="*/ 2391 w 5779"/>
                <a:gd name="T7" fmla="*/ 0 h 946"/>
                <a:gd name="T8" fmla="*/ 2526 w 5779"/>
                <a:gd name="T9" fmla="*/ 144 h 946"/>
                <a:gd name="T10" fmla="*/ 5504 w 5779"/>
                <a:gd name="T11" fmla="*/ 137 h 946"/>
                <a:gd name="T12" fmla="*/ 5504 w 5779"/>
                <a:gd name="T13" fmla="*/ 772 h 946"/>
                <a:gd name="T14" fmla="*/ 2759 w 5779"/>
                <a:gd name="T15" fmla="*/ 765 h 946"/>
                <a:gd name="T16" fmla="*/ 2626 w 5779"/>
                <a:gd name="T17" fmla="*/ 946 h 946"/>
                <a:gd name="T18" fmla="*/ 1797 w 5779"/>
                <a:gd name="T19" fmla="*/ 946 h 946"/>
                <a:gd name="T20" fmla="*/ 158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49 w 5799"/>
                <a:gd name="T3" fmla="*/ 454 h 895"/>
                <a:gd name="T4" fmla="*/ 736 w 5799"/>
                <a:gd name="T5" fmla="*/ 0 h 895"/>
                <a:gd name="T6" fmla="*/ 2376 w 5799"/>
                <a:gd name="T7" fmla="*/ 0 h 895"/>
                <a:gd name="T8" fmla="*/ 2512 w 5799"/>
                <a:gd name="T9" fmla="*/ 136 h 895"/>
                <a:gd name="T10" fmla="*/ 5524 w 5799"/>
                <a:gd name="T11" fmla="*/ 136 h 895"/>
                <a:gd name="T12" fmla="*/ 5513 w 5799"/>
                <a:gd name="T13" fmla="*/ 727 h 895"/>
                <a:gd name="T14" fmla="*/ 2743 w 5799"/>
                <a:gd name="T15" fmla="*/ 708 h 895"/>
                <a:gd name="T16" fmla="*/ 2619 w 5799"/>
                <a:gd name="T17" fmla="*/ 895 h 895"/>
                <a:gd name="T18" fmla="*/ 1811 w 5799"/>
                <a:gd name="T19" fmla="*/ 895 h 895"/>
                <a:gd name="T20" fmla="*/ 160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82396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525D-3918-EB4C-AC5C-1E7E5921A16E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1DE2-E3D0-9245-8434-10DCA8157D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36176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49643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15886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44485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46346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2716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5509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62690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07286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17839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376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042F-D7F7-8A45-BB4B-561FB4E23EF4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0E28-CC36-3A4C-842E-DA24509073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78983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91877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53633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F34CD8A-4365-8241-A039-E5FCD0689B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6911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2471654-2542-4443-AF26-3A9299E561A9}" type="datetime1">
              <a:rPr lang="zh-CN" altLang="en-US">
                <a:solidFill>
                  <a:srgbClr val="FFFFFF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9D829F6-6C0C-1C4B-90B4-37BBE29F3D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69177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6846232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25486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22048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07623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75260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261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F6B3-5E27-7647-88B9-B09AA198F021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D63E-98B1-E040-A7F3-C39CAC7E62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12966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4141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69665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6418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88973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93814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0876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8328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 b="1">
                <a:solidFill>
                  <a:srgbClr val="B1E2FB"/>
                </a:solidFill>
                <a:latin typeface="Tahoma" charset="0"/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800" b="1">
                <a:solidFill>
                  <a:srgbClr val="B1E2FB"/>
                </a:solidFill>
                <a:latin typeface="Tahoma" charset="0"/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6675228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EFD94-4CD3-9D47-8732-A4A47F7167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3125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D8FDA-E175-6D48-A6A5-9E93521D7E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992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92CC-7812-AA4B-9951-E54A4B02BA25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BA1E-E081-ED4E-A1F7-02DADC238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36182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2EFFE-2BE7-C04D-BC74-24A67D1759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99465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8BBDE-02CE-CE4D-83C4-FD51469CC6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2866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4237-E68A-084D-9F62-9CDE265FE6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32780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CEC9-8BE7-DC40-8DAF-55BBA8E7B2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79979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06CC-8D90-9B4B-9F41-3897AD5CF3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20952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4C60-6B51-1E48-8DAC-5620D27E91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84962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F94-8C39-C146-B1C4-4D209269355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6499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6689-DEE3-7442-8896-F1F1887092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45387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49719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6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2C3FE28C-ECC7-5B4B-894D-B8323927D3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86358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9943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6768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7459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3978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7544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6910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2680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004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8400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37450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EE8D50-18A2-5541-9D40-80089A8AEA11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B47EF79-944E-8D43-899C-A1EF831DD5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01884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6521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4697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3423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0540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3460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2079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1747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0142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03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77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36 w 5779"/>
                <a:gd name="T3" fmla="*/ 454 h 946"/>
                <a:gd name="T4" fmla="*/ 719 w 5779"/>
                <a:gd name="T5" fmla="*/ 1 h 946"/>
                <a:gd name="T6" fmla="*/ 2397 w 5779"/>
                <a:gd name="T7" fmla="*/ 0 h 946"/>
                <a:gd name="T8" fmla="*/ 2532 w 5779"/>
                <a:gd name="T9" fmla="*/ 144 h 946"/>
                <a:gd name="T10" fmla="*/ 5517 w 5779"/>
                <a:gd name="T11" fmla="*/ 137 h 946"/>
                <a:gd name="T12" fmla="*/ 5517 w 5779"/>
                <a:gd name="T13" fmla="*/ 772 h 946"/>
                <a:gd name="T14" fmla="*/ 2766 w 5779"/>
                <a:gd name="T15" fmla="*/ 765 h 946"/>
                <a:gd name="T16" fmla="*/ 2632 w 5779"/>
                <a:gd name="T17" fmla="*/ 946 h 946"/>
                <a:gd name="T18" fmla="*/ 1801 w 5779"/>
                <a:gd name="T19" fmla="*/ 946 h 946"/>
                <a:gd name="T20" fmla="*/ 1587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0 w 5799"/>
                <a:gd name="T3" fmla="*/ 454 h 895"/>
                <a:gd name="T4" fmla="*/ 738 w 5799"/>
                <a:gd name="T5" fmla="*/ 0 h 895"/>
                <a:gd name="T6" fmla="*/ 2382 w 5799"/>
                <a:gd name="T7" fmla="*/ 0 h 895"/>
                <a:gd name="T8" fmla="*/ 2518 w 5799"/>
                <a:gd name="T9" fmla="*/ 136 h 895"/>
                <a:gd name="T10" fmla="*/ 5537 w 5799"/>
                <a:gd name="T11" fmla="*/ 136 h 895"/>
                <a:gd name="T12" fmla="*/ 5526 w 5799"/>
                <a:gd name="T13" fmla="*/ 727 h 895"/>
                <a:gd name="T14" fmla="*/ 2750 w 5799"/>
                <a:gd name="T15" fmla="*/ 708 h 895"/>
                <a:gd name="T16" fmla="*/ 2625 w 5799"/>
                <a:gd name="T17" fmla="*/ 895 h 895"/>
                <a:gd name="T18" fmla="*/ 1815 w 5799"/>
                <a:gd name="T19" fmla="*/ 895 h 895"/>
                <a:gd name="T20" fmla="*/ 160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0240280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41869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0564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46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3691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2390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835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6180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164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6110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45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C0BE3AF-B7AF-A649-A6A7-8E4D76B5F101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05CEFDF-75CC-1F42-88CA-6181136658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61213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944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9109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571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3776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1197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2471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404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52426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5143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051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5302047-A482-CB4E-8D25-8163A4F64433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98FF4DF-DEC3-4947-8C88-4B0EC7258A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59033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225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5172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160771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dist="77251" dir="4832261" algn="ctr" rotWithShape="0">
                <a:srgbClr val="000066">
                  <a:alpha val="19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160772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charset="0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blurRad="63500"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65400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07C-173A-6D46-BF00-16173115E0B7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367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E99FAC-DF43-4743-B4BB-72B96D602EC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171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7FE9D1-E5DE-0E4B-A0DD-BD08BFE0135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1023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F49C96-9730-D147-B868-505BF91BEC3D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9373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B3F4F9-825B-194A-8D18-B0E6EC0C1D72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9865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47FCF1-FF4D-9143-B45F-801A01C6DC7F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6458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18C31-1CAE-5C41-A113-49243FCE3243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871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55E04EB-0865-9448-AB3B-79B38A81D54B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9B8ED07-F692-574A-9AA8-6B3B6BF7A5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19754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8F77EA-3420-9047-8791-DF7BE239393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069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8ED409-C834-E047-829E-E182E5AE49AB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9182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3BCA6-7F8E-1546-805F-9FC373F76B68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0858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5239006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63201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46566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627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6077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22705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407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B5D8-D5CA-ED4D-AA6C-8EE254734062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0944-1588-B14D-A2D8-13208F9E07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0031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DA4ECB1-3F82-7F41-B1A5-A7C2B10F746C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661938A-F73D-AA49-A475-B753820676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496370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3323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50173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89438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522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CFF1B85-766C-F149-AE2A-B849F0784281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BC83ABD-84B9-EA44-90E5-D78F1B7DAD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6525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2F12658-2E83-0446-BB65-E19BCCD2A35C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73580C7-6D5E-C840-BF40-A1B6AD4CC8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349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4C7259F-4B59-244A-93C6-46E146EFA7C8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1FB325B-7F58-1840-8758-18A269E2F1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1811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D35AFEA-30DB-DA46-A163-17486B0FCFA3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482015D-3BC2-7C48-9A3A-E4BAD47E9D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8382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B6D1EBE-F3B0-4E4F-B764-50355952C96B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4757B9F-C5D5-734F-81F4-7EEB1BA3B74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445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9E539EB-28B1-CE44-8C5B-C4A687E18EF0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991B81C-3AD7-5F41-BC7D-CF25F9E6F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8834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C623A10-5080-2A40-A5C8-23C86EE79A22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77CF8AC-6219-5943-899B-D2743F522B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295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30958B6-176B-2A4C-BF62-6DBF90D31817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308A7A0-629F-084C-996E-773405D9EA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700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65086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2D46-6E20-E744-8D15-3499162965BB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D051-73AC-2341-A9C9-C903E0B575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9822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C34738F-0079-AA43-B7BB-A6BE520AA8D7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F78DD48-17B1-6D4C-BBCF-7773F6E138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0216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93D307C-FF47-004B-96F5-84F45B10A17C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65CAF44-3744-374E-B314-91CC24A7348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6178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8F4FF35-BF5F-2346-9AA6-3E19661E63DF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30FCD29-1800-CF4A-A1F0-84F106DA5A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9834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5A3B91E-3515-E241-A845-06D4515AF24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A58FF64-DC1D-274B-B06D-D04DD32FF9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6925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AAEA360-1B60-984E-8017-DC2844D711A4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1050FE-652F-AB49-B70F-8CF8718258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227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D715EAC-6056-0F4F-899A-7FB4ACDAE6A5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BE20D0C-30E6-8D41-AA15-6E158D7150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4769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33F7245-AB24-754D-AAA8-4CBCCC74EDD8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FCDAAB0-F437-D54C-A229-9AB2C8FA11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127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B56E9A2-A034-8F48-B1A0-40C7384FDE0B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8F6D2BD-AC6B-3643-9AB6-7C9961F83E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272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C9E9D98-A370-4143-8198-9DA619C9A9B6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EE1564D-5CE6-E74F-AD40-D74650ACC4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6440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043CB1B-068B-5642-B556-24F1D6E0C972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5E7A4B2-A18C-254D-B837-E4528F3232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760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4B31-A99D-4741-9E7A-DE0FC18EC63E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8E85-2335-6543-850F-CE1221C1FB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3827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674878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54EEE7D-CCC3-5647-A053-3783B4771BD1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43D303-0BC7-C241-8D84-9923BB99F0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0085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054438-DC4E-BB41-9FDB-C7142DDFE28F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5E7F80B-7F39-0147-8E69-A416F8C123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3402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CE5D56D5-A36B-0342-95A3-41B40624FB5F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9C66375-588F-0141-8F4D-726A3D1B973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6838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05EE20F-7DF9-474C-B909-0B4893571AF5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AAA627A-AF79-0C43-805A-87EA0DE7BF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6901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20C0797-C95B-C844-A3FA-B7344939627D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EFFD379-2BCB-114F-9915-603CCB56DE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7170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E052B30-BBF8-2548-A3E4-567A7288A15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23FBFC9-7ABD-9E43-AA83-3A50FEC0ED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7468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EC9AEB4-4D76-FC44-A183-77D022EB0E8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689557A-5910-B54C-8AA0-88A9AC2DFB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0833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7745576-8C19-2944-A637-1CB1DC111FA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8DB2AE8-70F2-C24C-9340-0C9AB06C70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1840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DA44E05-B830-A740-9C07-59C5C85DDFA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92B33AC-D442-F448-909A-ED21DD05BE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87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4053-DE0A-1B40-80E2-6229F9500969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A914-9A1D-3B47-AA0B-BE2C892141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25964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3EE2F7A-3B2F-0344-A5A2-5E565298BCF8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868F7F7-0F00-1A40-B738-7A0B6E6A9F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0080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940112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C52532-F22D-B440-A7F6-0492DD888421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6FAE64F-DE41-614B-9943-B4A918AEB8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7006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126752A-46B4-0F43-900B-6A351E8AC3A2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7E706E8-2AB8-5F4B-8A05-3E8D1B60ED3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8689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715BB04-0FCA-874F-9862-F27891A08EC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E3B2A410-572D-234A-93A0-75D1AFB598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135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44ABE5A-BE3F-F448-BAEA-5E9CEF27C6A2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0F7C73B-1F5C-C443-8979-0307FEA44B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9427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BD9D567-03FD-7440-9ACB-0FFB72FD979B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862039C-BA9D-FD46-919F-367824862D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24599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E3CADA3-25CD-1B4F-8F6E-6EB2220A1443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BDD3058-AF9B-BF43-B146-8D557873A7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127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BC89EFB-4C7D-244E-BD4C-8E76BB2DC641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1260DCAA-B84F-0A4E-952E-24C64686D2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6529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A68639-FCBA-9548-821A-E6565DB75711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75242F0-E7EC-4342-AD92-DB9D9D3E85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774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27FF-4ED5-7D44-85AD-0E18522448FE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CD33-C914-6E49-8ECB-55F349CE70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4111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BD9566B-2810-8648-B841-D78729065F7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482ADF1-46DA-874A-9AE2-D669986806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2994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77FC06B-0D48-434F-BBE4-9166FDDDF3F8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593BF17-DD79-E145-B2DF-2266E9E8C3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1808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9 w 5779"/>
                <a:gd name="T3" fmla="*/ 454 h 946"/>
                <a:gd name="T4" fmla="*/ 745 w 5779"/>
                <a:gd name="T5" fmla="*/ 1 h 946"/>
                <a:gd name="T6" fmla="*/ 2475 w 5779"/>
                <a:gd name="T7" fmla="*/ 0 h 946"/>
                <a:gd name="T8" fmla="*/ 2610 w 5779"/>
                <a:gd name="T9" fmla="*/ 144 h 946"/>
                <a:gd name="T10" fmla="*/ 5695 w 5779"/>
                <a:gd name="T11" fmla="*/ 137 h 946"/>
                <a:gd name="T12" fmla="*/ 5695 w 5779"/>
                <a:gd name="T13" fmla="*/ 772 h 946"/>
                <a:gd name="T14" fmla="*/ 2857 w 5779"/>
                <a:gd name="T15" fmla="*/ 765 h 946"/>
                <a:gd name="T16" fmla="*/ 2715 w 5779"/>
                <a:gd name="T17" fmla="*/ 946 h 946"/>
                <a:gd name="T18" fmla="*/ 1853 w 5779"/>
                <a:gd name="T19" fmla="*/ 946 h 946"/>
                <a:gd name="T20" fmla="*/ 1639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3 w 5799"/>
                <a:gd name="T3" fmla="*/ 454 h 895"/>
                <a:gd name="T4" fmla="*/ 764 w 5799"/>
                <a:gd name="T5" fmla="*/ 0 h 895"/>
                <a:gd name="T6" fmla="*/ 2460 w 5799"/>
                <a:gd name="T7" fmla="*/ 0 h 895"/>
                <a:gd name="T8" fmla="*/ 2596 w 5799"/>
                <a:gd name="T9" fmla="*/ 136 h 895"/>
                <a:gd name="T10" fmla="*/ 5715 w 5799"/>
                <a:gd name="T11" fmla="*/ 136 h 895"/>
                <a:gd name="T12" fmla="*/ 5704 w 5799"/>
                <a:gd name="T13" fmla="*/ 727 h 895"/>
                <a:gd name="T14" fmla="*/ 2841 w 5799"/>
                <a:gd name="T15" fmla="*/ 708 h 895"/>
                <a:gd name="T16" fmla="*/ 2705 w 5799"/>
                <a:gd name="T17" fmla="*/ 895 h 895"/>
                <a:gd name="T18" fmla="*/ 1869 w 5799"/>
                <a:gd name="T19" fmla="*/ 895 h 895"/>
                <a:gd name="T20" fmla="*/ 1657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172686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360FCB8E-FACA-6C48-B553-F6EBCE4FC2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3797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C2042D5-B03F-F343-88CC-814AA149CA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6062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A82EFA-1C76-8F4C-96B1-97C656B805D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2574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1AA3E3B-361F-C44A-82BD-7C51877C3D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67490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5126AE-E270-1D42-99B3-14C6A79639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1933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8E25764-88E3-8F4C-9584-6436253D7D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0183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00B8256-E2DA-8C4A-B5CF-77BBA69B4B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8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767E-0077-BD4A-B00E-17F6DFBD83CB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F6B4-6380-074F-9132-6D3C3C0909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394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C610A5C-1CB9-F14C-BB23-D7E641772B8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5454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149E50D-ACC1-4743-9E41-CCA1B7B6D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9415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96B3-E806-B148-AD08-9B98058F30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7475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146447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840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7589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15865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1007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35788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641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E1B0-5064-A243-9D39-6D50FF1A21AE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784A-1C41-6541-A707-B46480695B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0073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6075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2473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14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7109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3978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39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151331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47385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90518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81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BFF2-0169-C64F-8BA2-C6687286A8E9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9F96-CFD7-DF46-BB8D-9A3C604FAB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5932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659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3793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54403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60318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20481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7670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28849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7162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91556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solidFill>
                  <a:srgbClr val="FFFFFF"/>
                </a:solidFill>
                <a:ea typeface="宋体" charset="-122"/>
                <a:cs typeface="宋体" charset="-122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-122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90107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theme" Target="../theme/theme10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6.xml"/><Relationship Id="rId14" Type="http://schemas.openxmlformats.org/officeDocument/2006/relationships/theme" Target="../theme/theme1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.xml"/><Relationship Id="rId12" Type="http://schemas.openxmlformats.org/officeDocument/2006/relationships/theme" Target="../theme/theme16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theme" Target="../theme/theme19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3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theme" Target="../theme/theme9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FAD4BE9-5119-A348-8B14-A008BC1E2E70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71F5349-B432-1C4C-8E54-57119F4427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532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EDB5A5D7-0735-2044-B307-EC1F3AD8BD2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366" name="Picture 11" descr="logo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8914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60" r:id="rId1"/>
    <p:sldLayoutId id="2147484861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19456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  <p:sldLayoutId id="2147484875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80484591-6A86-0949-91C6-2107184E5055}" type="slidenum">
              <a:rPr lang="en-US" altLang="zh-CN">
                <a:ea typeface="宋体" charset="-122"/>
                <a:cs typeface="宋体" charset="-122"/>
              </a:rPr>
              <a:pPr>
                <a:defRPr/>
              </a:pPr>
              <a:t>‹#›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7872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185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936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34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921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j-lt"/>
              </a:defRPr>
            </a:lvl1pPr>
          </a:lstStyle>
          <a:p>
            <a:endParaRPr lang="en-US" altLang="zh-CN">
              <a:solidFill>
                <a:srgbClr val="B1E2FB"/>
              </a:solidFill>
              <a:latin typeface="Arial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+mj-lt"/>
              </a:defRPr>
            </a:lvl1pPr>
          </a:lstStyle>
          <a:p>
            <a:fld id="{7B7E0093-E7B9-D543-8DCD-A9C4E62F872C}" type="slidenum">
              <a:rPr lang="en-US" altLang="zh-CN">
                <a:latin typeface="Arial"/>
              </a:rPr>
              <a:pPr/>
              <a:t>‹#›</a:t>
            </a:fld>
            <a:endParaRPr lang="en-US" altLang="zh-CN">
              <a:latin typeface="Arial"/>
            </a:endParaRP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9755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329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3627AE8-4B25-0C46-96E7-6BBA7D5825C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C2124684-0B03-DF4D-A22C-13104DFD34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9923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0B6EBAE-D90E-4048-86B8-43499978DD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366" name="Picture 11" descr="logo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8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F187E872-0303-A846-9744-F6F13A61DCDD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D23CED0F-2905-DE4D-915F-CDF6BA49C1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843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8438" name="Picture 11" descr="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  <p:sldLayoutId id="2147484721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BF25DF91-136E-AE47-BAE0-D1901DDE3917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FF2BFF6E-8D83-B046-97AA-FC0865B298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32774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49CC9BD-0679-634F-9930-ACB9B66CF395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672566A0-8563-B942-965A-7FBF62F9B2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FD8AA5E0-44BD-D54D-A840-91858D4EF77F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9FD8A23C-C5BE-1F46-B69E-9072A6A47E1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734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5735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E0AD297-5FDC-EF41-82E2-1608EB514B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963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69638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3327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  <p:sldLayoutId id="2147484801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>
                <a:solidFill>
                  <a:srgbClr val="B1E2FB"/>
                </a:solidFill>
                <a:ea typeface="宋体" charset="-122"/>
                <a:cs typeface="宋体" charset="-122"/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  <a:ea typeface="宋体" charset="-122"/>
              <a:cs typeface="宋体" charset="-122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 algn="ctr">
              <a:defRPr/>
            </a:pPr>
            <a:fld id="{5AAFC56E-8D82-3D4F-A835-69AE0168CA65}" type="slidenum">
              <a:rPr lang="en-US" altLang="zh-CN">
                <a:ea typeface="宋体" charset="-122"/>
                <a:cs typeface="宋体" charset="-122"/>
              </a:rPr>
              <a:pPr algn="ctr">
                <a:defRPr/>
              </a:pPr>
              <a:t>‹#›</a:t>
            </a:fld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3695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  <p:sldLayoutId id="2147484843" r:id="rId12"/>
    <p:sldLayoutId id="214748484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hyperlink" Target="http://rfmri.org/DemoData" TargetMode="External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4" Type="http://schemas.openxmlformats.org/officeDocument/2006/relationships/image" Target="../media/image66.png"/><Relationship Id="rId1" Type="http://schemas.openxmlformats.org/officeDocument/2006/relationships/tags" Target="../tags/tag67.xml"/><Relationship Id="rId2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tags" Target="../tags/tag68.xml"/><Relationship Id="rId2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4" Type="http://schemas.openxmlformats.org/officeDocument/2006/relationships/image" Target="../media/image69.png"/><Relationship Id="rId1" Type="http://schemas.openxmlformats.org/officeDocument/2006/relationships/tags" Target="../tags/tag69.xml"/><Relationship Id="rId2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tags" Target="../tags/tag70.xml"/><Relationship Id="rId2" Type="http://schemas.openxmlformats.org/officeDocument/2006/relationships/slideLayout" Target="../slideLayouts/slideLayout19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image" Target="../media/image74.png"/><Relationship Id="rId1" Type="http://schemas.openxmlformats.org/officeDocument/2006/relationships/tags" Target="../tags/tag71.xml"/><Relationship Id="rId2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9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9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9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40.wav" TargetMode="Externa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8.xml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1" Type="http://schemas.openxmlformats.org/officeDocument/2006/relationships/tags" Target="../tags/tag10.xml"/><Relationship Id="rId2" Type="http://schemas.microsoft.com/office/2007/relationships/media" Target="file:///F:\Course_Data_Process_of_Rest_fMRI_Part3_DPARSFA_V2_2_Voice_130425\Course_Data_Process_of_R1540.wa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0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ycg/Dropbox/ITraAllOnline/ITraAll/ITraWork/Course/English/110907/Voice_Record/Voice_Course_Data_Process_of_Rest_fMRI_Part1/Course_Data_Process_of_R901-0" TargetMode="External"/><Relationship Id="rId4" Type="http://schemas.openxmlformats.org/officeDocument/2006/relationships/slideLayout" Target="../slideLayouts/slideLayout128.xml"/><Relationship Id="rId5" Type="http://schemas.openxmlformats.org/officeDocument/2006/relationships/notesSlide" Target="../notesSlides/notesSlide23.xm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tags" Target="../tags/tag15.xml"/><Relationship Id="rId2" Type="http://schemas.microsoft.com/office/2007/relationships/media" Target="file://localhost/Users/ycg/Dropbox/ITraAllOnline/ITraAll/ITraWork/Course/English/110907/Voice_Record/Voice_Course_Data_Process_of_Rest_fMRI_Part1/Course_Data_Process_of_R901-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48.wav" TargetMode="External"/><Relationship Id="rId4" Type="http://schemas.openxmlformats.org/officeDocument/2006/relationships/slideLayout" Target="../slideLayouts/slideLayout30.xml"/><Relationship Id="rId5" Type="http://schemas.openxmlformats.org/officeDocument/2006/relationships/notesSlide" Target="../notesSlides/notesSlide24.xml"/><Relationship Id="rId6" Type="http://schemas.openxmlformats.org/officeDocument/2006/relationships/image" Target="../media/image14.png"/><Relationship Id="rId1" Type="http://schemas.openxmlformats.org/officeDocument/2006/relationships/tags" Target="../tags/tag16.xml"/><Relationship Id="rId2" Type="http://schemas.microsoft.com/office/2007/relationships/media" Target="file:///F:\Course_Data_Process_of_Rest_fMRI_Part3_DPARSFA_V2_2_Voice_130425\Course_Data_Process_of_R1548.wa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30.png"/><Relationship Id="rId6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616.wav" TargetMode="External"/><Relationship Id="rId2" Type="http://schemas.openxmlformats.org/officeDocument/2006/relationships/audio" Target="file:///F:\Course_Data_Process_of_Rest_fMRI_Part3_DPARSFA_V2_2_Voice_130425\Course_Data_Process_of_R1616.wa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50.wav" TargetMode="External"/><Relationship Id="rId4" Type="http://schemas.openxmlformats.org/officeDocument/2006/relationships/slideLayout" Target="../slideLayouts/slideLayout30.xml"/><Relationship Id="rId5" Type="http://schemas.openxmlformats.org/officeDocument/2006/relationships/notesSlide" Target="../notesSlides/notesSlide29.xml"/><Relationship Id="rId6" Type="http://schemas.openxmlformats.org/officeDocument/2006/relationships/image" Target="../media/image31.png"/><Relationship Id="rId7" Type="http://schemas.openxmlformats.org/officeDocument/2006/relationships/image" Target="../media/image14.png"/><Relationship Id="rId1" Type="http://schemas.openxmlformats.org/officeDocument/2006/relationships/tags" Target="../tags/tag19.xml"/><Relationship Id="rId2" Type="http://schemas.microsoft.com/office/2007/relationships/media" Target="file:///F:\Course_Data_Process_of_Rest_fMRI_Part3_DPARSFA_V2_2_Voice_130425\Course_Data_Process_of_R1550.wa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0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14.wav" TargetMode="External"/><Relationship Id="rId2" Type="http://schemas.openxmlformats.org/officeDocument/2006/relationships/audio" Target="file:///F:\Course_Data_Process_of_Rest_fMRI_Part3_DPARSFA_V2_2_Voice_130425\Course_Data_Process_of_R1514.wa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15.wav" TargetMode="External"/><Relationship Id="rId4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6" Type="http://schemas.openxmlformats.org/officeDocument/2006/relationships/image" Target="../media/image14.png"/><Relationship Id="rId1" Type="http://schemas.openxmlformats.org/officeDocument/2006/relationships/tags" Target="../tags/tag21.xml"/><Relationship Id="rId2" Type="http://schemas.microsoft.com/office/2007/relationships/media" Target="file:///F:\Course_Data_Process_of_Rest_fMRI_Part3_DPARSFA_V2_2_Voice_130425\Course_Data_Process_of_R1515.wa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microsoft.com/office/2007/relationships/media" Target="file:///F:\Course_Data_Process_of_Rest_fMRI_Part3_DPARSFA_V2_2_Voice_130425\Course_Data_Process_of_R1539.wav" TargetMode="External"/><Relationship Id="rId2" Type="http://schemas.openxmlformats.org/officeDocument/2006/relationships/audio" Target="file:///F:\Course_Data_Process_of_Rest_fMRI_Part3_DPARSFA_V2_2_Voice_130425\Course_Data_Process_of_R1539.wa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53.wav" TargetMode="Externa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2.xml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1" Type="http://schemas.openxmlformats.org/officeDocument/2006/relationships/tags" Target="../tags/tag23.xml"/><Relationship Id="rId2" Type="http://schemas.microsoft.com/office/2007/relationships/media" Target="file:///F:\Course_Data_Process_of_Rest_fMRI_Part3_DPARSFA_V2_2_Voice_130425\Course_Data_Process_of_R1553.wa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39.wav" TargetMode="External"/><Relationship Id="rId2" Type="http://schemas.openxmlformats.org/officeDocument/2006/relationships/audio" Target="file:///F:\Course_Data_Process_of_Rest_fMRI_Part3_DPARSFA_V2_2_Voice_130425\Course_Data_Process_of_R1539.wa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20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0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20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3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20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20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0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20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20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09.wav" TargetMode="External"/><Relationship Id="rId2" Type="http://schemas.openxmlformats.org/officeDocument/2006/relationships/audio" Target="file:///F:\Course_Data_Process_of_Rest_fMRI_Part3_DPARSFA_V2_2_Voice_130425\Course_Data_Process_of_R1509.wav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63.wav" TargetMode="Externa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45.xml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1" Type="http://schemas.openxmlformats.org/officeDocument/2006/relationships/tags" Target="../tags/tag32.xml"/><Relationship Id="rId2" Type="http://schemas.microsoft.com/office/2007/relationships/media" Target="file:///F:\Course_Data_Process_of_Rest_fMRI_Part3_DPARSFA_V2_2_Voice_130425\Course_Data_Process_of_R1563.wa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20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1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47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39.xml"/><Relationship Id="rId3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139.xml"/><Relationship Id="rId3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20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1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Relationship Id="rId2" Type="http://schemas.openxmlformats.org/officeDocument/2006/relationships/notesSlide" Target="../notesSlides/notesSl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20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20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20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32.wav" TargetMode="External"/><Relationship Id="rId2" Type="http://schemas.openxmlformats.org/officeDocument/2006/relationships/audio" Target="file:///F:\Course_Data_Process_of_Rest_fMRI_Part3_DPARSFA_V2_2_Voice_130425\Course_Data_Process_of_R1532.wav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20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5.wav" TargetMode="External"/><Relationship Id="rId4" Type="http://schemas.openxmlformats.org/officeDocument/2006/relationships/slideLayout" Target="../slideLayouts/slideLayout41.xml"/><Relationship Id="rId5" Type="http://schemas.openxmlformats.org/officeDocument/2006/relationships/notesSlide" Target="../notesSlides/notesSlide56.xml"/><Relationship Id="rId6" Type="http://schemas.openxmlformats.org/officeDocument/2006/relationships/image" Target="../media/image48.png"/><Relationship Id="rId7" Type="http://schemas.openxmlformats.org/officeDocument/2006/relationships/image" Target="../media/image14.png"/><Relationship Id="rId1" Type="http://schemas.openxmlformats.org/officeDocument/2006/relationships/tags" Target="../tags/tag42.xml"/><Relationship Id="rId2" Type="http://schemas.microsoft.com/office/2007/relationships/media" Target="file:///F:\Course_Data_Process_of_Rest_fMRI_Part3_DPARSFA_V2_2_Voice_130425\Course_Data_Process_of_R1585.wav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6.wav" TargetMode="External"/><Relationship Id="rId4" Type="http://schemas.openxmlformats.org/officeDocument/2006/relationships/slideLayout" Target="../slideLayouts/slideLayout41.xml"/><Relationship Id="rId5" Type="http://schemas.openxmlformats.org/officeDocument/2006/relationships/notesSlide" Target="../notesSlides/notesSlide57.xml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1" Type="http://schemas.openxmlformats.org/officeDocument/2006/relationships/tags" Target="../tags/tag43.xml"/><Relationship Id="rId2" Type="http://schemas.microsoft.com/office/2007/relationships/media" Target="file:///F:\Course_Data_Process_of_Rest_fMRI_Part3_DPARSFA_V2_2_Voice_130425\Course_Data_Process_of_R1586.wa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7.wav" TargetMode="External"/><Relationship Id="rId4" Type="http://schemas.openxmlformats.org/officeDocument/2006/relationships/slideLayout" Target="../slideLayouts/slideLayout41.xml"/><Relationship Id="rId5" Type="http://schemas.openxmlformats.org/officeDocument/2006/relationships/notesSlide" Target="../notesSlides/notesSlide61.xml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14.png"/><Relationship Id="rId1" Type="http://schemas.openxmlformats.org/officeDocument/2006/relationships/tags" Target="../tags/tag44.xml"/><Relationship Id="rId2" Type="http://schemas.microsoft.com/office/2007/relationships/media" Target="file:///F:\Course_Data_Process_of_Rest_fMRI_Part3_DPARSFA_V2_2_Voice_130425\Course_Data_Process_of_R1587.wa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611.wav" TargetMode="External"/><Relationship Id="rId4" Type="http://schemas.openxmlformats.org/officeDocument/2006/relationships/slideLayout" Target="../slideLayouts/slideLayout41.xml"/><Relationship Id="rId5" Type="http://schemas.openxmlformats.org/officeDocument/2006/relationships/notesSlide" Target="../notesSlides/notesSlide62.xml"/><Relationship Id="rId6" Type="http://schemas.openxmlformats.org/officeDocument/2006/relationships/image" Target="../media/image20.png"/><Relationship Id="rId7" Type="http://schemas.openxmlformats.org/officeDocument/2006/relationships/image" Target="../media/image14.png"/><Relationship Id="rId1" Type="http://schemas.openxmlformats.org/officeDocument/2006/relationships/tags" Target="../tags/tag45.xml"/><Relationship Id="rId2" Type="http://schemas.microsoft.com/office/2007/relationships/media" Target="file:///F:\Course_Data_Process_of_Rest_fMRI_Part3_DPARSFA_V2_2_Voice_130425\Course_Data_Process_of_R1611.wav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20.png"/><Relationship Id="rId5" Type="http://schemas.openxmlformats.org/officeDocument/2006/relationships/image" Target="../media/image52.png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notesSlide" Target="../notesSlides/notesSlide64.xml"/><Relationship Id="rId5" Type="http://schemas.openxmlformats.org/officeDocument/2006/relationships/image" Target="../media/image53.png"/><Relationship Id="rId6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78.wav" TargetMode="External"/><Relationship Id="rId2" Type="http://schemas.openxmlformats.org/officeDocument/2006/relationships/audio" Target="file:///F:\Course_Data_Process_of_Rest_fMRI_Part3_DPARSFA_V2_2_Voice_130425\Course_Data_Process_of_R1578.wa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33.wav" TargetMode="External"/><Relationship Id="rId2" Type="http://schemas.openxmlformats.org/officeDocument/2006/relationships/audio" Target="file:///F:\Course_Data_Process_of_Rest_fMRI_Part3_DPARSFA_V2_2_Voice_130425\Course_Data_Process_of_R1533.wav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image" Target="../media/image20.png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0.wav" TargetMode="External"/><Relationship Id="rId4" Type="http://schemas.openxmlformats.org/officeDocument/2006/relationships/slideLayout" Target="../slideLayouts/slideLayout52.xml"/><Relationship Id="rId5" Type="http://schemas.openxmlformats.org/officeDocument/2006/relationships/notesSlide" Target="../notesSlides/notesSlide66.xml"/><Relationship Id="rId6" Type="http://schemas.openxmlformats.org/officeDocument/2006/relationships/image" Target="../media/image54.png"/><Relationship Id="rId7" Type="http://schemas.openxmlformats.org/officeDocument/2006/relationships/image" Target="../media/image14.png"/><Relationship Id="rId1" Type="http://schemas.openxmlformats.org/officeDocument/2006/relationships/tags" Target="../tags/tag48.xml"/><Relationship Id="rId2" Type="http://schemas.microsoft.com/office/2007/relationships/media" Target="file:///F:\Course_Data_Process_of_Rest_fMRI_Part3_DPARSFA_V2_2_Voice_130425\Course_Data_Process_of_R1580.wav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161.xml"/><Relationship Id="rId5" Type="http://schemas.openxmlformats.org/officeDocument/2006/relationships/notesSlide" Target="../notesSlides/notesSlide67.xml"/><Relationship Id="rId6" Type="http://schemas.openxmlformats.org/officeDocument/2006/relationships/image" Target="../media/image55.png"/><Relationship Id="rId7" Type="http://schemas.openxmlformats.org/officeDocument/2006/relationships/image" Target="../media/image14.png"/><Relationship Id="rId1" Type="http://schemas.openxmlformats.org/officeDocument/2006/relationships/tags" Target="../tags/tag49.xml"/><Relationship Id="rId2" Type="http://schemas.microsoft.com/office/2007/relationships/media" Target="file:///F:\Course_Part1_Voice_100506\Course_Data_Process_of_R848.wa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161.xml"/><Relationship Id="rId5" Type="http://schemas.openxmlformats.org/officeDocument/2006/relationships/notesSlide" Target="../notesSlides/notesSlide68.xml"/><Relationship Id="rId6" Type="http://schemas.openxmlformats.org/officeDocument/2006/relationships/image" Target="../media/image56.png"/><Relationship Id="rId7" Type="http://schemas.openxmlformats.org/officeDocument/2006/relationships/image" Target="../media/image14.png"/><Relationship Id="rId1" Type="http://schemas.openxmlformats.org/officeDocument/2006/relationships/tags" Target="../tags/tag50.xml"/><Relationship Id="rId2" Type="http://schemas.microsoft.com/office/2007/relationships/media" Target="file:///F:\Course_Part1_Voice_100506\Course_Data_Process_of_R848.wav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C/%5CDocuments%20and%20Settings%5CAdministrator%5CMy%20Documents%5CGZ%5CCourse_Part3_Voice_101219%5CCourse_Data_Process_of_R1071.wav" TargetMode="External"/><Relationship Id="rId4" Type="http://schemas.microsoft.com/office/2007/relationships/media" Target="file:///F:\Course_Data_Process_of_Rest_fMRI_Part3_DPARSFA_V2_2_Voice_130425\Course_Data_Process_of_R1576.wav" TargetMode="External"/><Relationship Id="rId5" Type="http://schemas.openxmlformats.org/officeDocument/2006/relationships/audio" Target="file:///F:\Course_Data_Process_of_Rest_fMRI_Part3_DPARSFA_V2_2_Voice_130425\Course_Data_Process_of_R1576.wav" TargetMode="External"/><Relationship Id="rId6" Type="http://schemas.openxmlformats.org/officeDocument/2006/relationships/slideLayout" Target="../slideLayouts/slideLayout57.xml"/><Relationship Id="rId7" Type="http://schemas.openxmlformats.org/officeDocument/2006/relationships/image" Target="../media/image57.png"/><Relationship Id="rId8" Type="http://schemas.openxmlformats.org/officeDocument/2006/relationships/image" Target="../media/image14.png"/><Relationship Id="rId1" Type="http://schemas.openxmlformats.org/officeDocument/2006/relationships/tags" Target="../tags/tag51.xml"/><Relationship Id="rId2" Type="http://schemas.microsoft.com/office/2007/relationships/media" Target="file://localhost/C/%5CDocuments%20and%20Settings%5CAdministrator%5CMy%20Documents%5CGZ%5CCourse_Part3_Voice_101219%5CCourse_Data_Process_of_R1071.wav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C/%5CDocuments%20and%20Settings%5CAdministrator%5CMy%20Documents%5CGZ%5CCourse_Part3_Voice_101219%5CCourse_Data_Process_of_R1072.wav" TargetMode="External"/><Relationship Id="rId4" Type="http://schemas.microsoft.com/office/2007/relationships/media" Target="file:///F:\Course_Data_Process_of_Rest_fMRI_Part3_DPARSFA_V2_2_Voice_130425\Course_Data_Process_of_R1577.wav" TargetMode="External"/><Relationship Id="rId5" Type="http://schemas.openxmlformats.org/officeDocument/2006/relationships/audio" Target="file:///F:\Course_Data_Process_of_Rest_fMRI_Part3_DPARSFA_V2_2_Voice_130425\Course_Data_Process_of_R1577.wav" TargetMode="External"/><Relationship Id="rId6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8" Type="http://schemas.openxmlformats.org/officeDocument/2006/relationships/image" Target="../media/image14.png"/><Relationship Id="rId1" Type="http://schemas.openxmlformats.org/officeDocument/2006/relationships/tags" Target="../tags/tag52.xml"/><Relationship Id="rId2" Type="http://schemas.microsoft.com/office/2007/relationships/media" Target="file://localhost/C/%5CDocuments%20and%20Settings%5CAdministrator%5CMy%20Documents%5CGZ%5CCourse_Part3_Voice_101219%5CCourse_Data_Process_of_R1072.wav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slideLayout" Target="../slideLayouts/slideLayout172.xml"/><Relationship Id="rId3" Type="http://schemas.openxmlformats.org/officeDocument/2006/relationships/notesSlide" Target="../notesSlides/notesSlide7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534.wav" TargetMode="External"/><Relationship Id="rId2" Type="http://schemas.openxmlformats.org/officeDocument/2006/relationships/audio" Target="file:///F:\Course_Data_Process_of_Rest_fMRI_Part3_DPARSFA_V2_2_Voice_130425\Course_Data_Process_of_R1534.wav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618.wav" TargetMode="External"/><Relationship Id="rId4" Type="http://schemas.openxmlformats.org/officeDocument/2006/relationships/slideLayout" Target="../slideLayouts/slideLayout52.xml"/><Relationship Id="rId5" Type="http://schemas.openxmlformats.org/officeDocument/2006/relationships/notesSlide" Target="../notesSlides/notesSlide73.xml"/><Relationship Id="rId6" Type="http://schemas.openxmlformats.org/officeDocument/2006/relationships/image" Target="../media/image14.png"/><Relationship Id="rId1" Type="http://schemas.openxmlformats.org/officeDocument/2006/relationships/tags" Target="../tags/tag54.xml"/><Relationship Id="rId2" Type="http://schemas.microsoft.com/office/2007/relationships/media" Target="file:///F:\Course_Data_Process_of_Rest_fMRI_Part3_DPARSFA_V2_2_Voice_130425\Course_Data_Process_of_R1618.wav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613.wav" TargetMode="External"/><Relationship Id="rId2" Type="http://schemas.openxmlformats.org/officeDocument/2006/relationships/audio" Target="file:///F:\Course_Data_Process_of_Rest_fMRI_Part3_DPARSFA_V2_2_Voice_130425\Course_Data_Process_of_R1613.wav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20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20.png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5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image" Target="../media/image20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4" Type="http://schemas.openxmlformats.org/officeDocument/2006/relationships/image" Target="../media/image20.png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5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98.wav" TargetMode="Externa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79.xml"/><Relationship Id="rId6" Type="http://schemas.openxmlformats.org/officeDocument/2006/relationships/image" Target="../media/image61.png"/><Relationship Id="rId7" Type="http://schemas.openxmlformats.org/officeDocument/2006/relationships/image" Target="../media/image14.png"/><Relationship Id="rId1" Type="http://schemas.openxmlformats.org/officeDocument/2006/relationships/tags" Target="../tags/tag59.xml"/><Relationship Id="rId2" Type="http://schemas.microsoft.com/office/2007/relationships/media" Target="file:///F:\Course_Data_Process_of_Rest_fMRI_Part3_DPARSFA_V2_2_Voice_130425\Course_Data_Process_of_R1598.wav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62.png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62.png"/><Relationship Id="rId1" Type="http://schemas.openxmlformats.org/officeDocument/2006/relationships/tags" Target="../tags/tag61.xml"/><Relationship Id="rId2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62.png"/><Relationship Id="rId1" Type="http://schemas.openxmlformats.org/officeDocument/2006/relationships/tags" Target="../tags/tag62.xml"/><Relationship Id="rId2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63.png"/><Relationship Id="rId1" Type="http://schemas.openxmlformats.org/officeDocument/2006/relationships/tags" Target="../tags/tag63.xml"/><Relationship Id="rId2" Type="http://schemas.openxmlformats.org/officeDocument/2006/relationships/slideLayout" Target="../slideLayouts/slideLayout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notesSlide" Target="../notesSlides/notesSlide85.xml"/><Relationship Id="rId5" Type="http://schemas.openxmlformats.org/officeDocument/2006/relationships/image" Target="../media/image61.png"/><Relationship Id="rId6" Type="http://schemas.openxmlformats.org/officeDocument/2006/relationships/image" Target="../media/image14.png"/><Relationship Id="rId1" Type="http://schemas.microsoft.com/office/2007/relationships/media" Target="file:///F:\Course_Data_Process_of_Rest_fMRI_Part3_DPARSFA_V2_2_Voice_130425\Course_Data_Process_of_R1604.wav" TargetMode="External"/><Relationship Id="rId2" Type="http://schemas.openxmlformats.org/officeDocument/2006/relationships/audio" Target="file:///F:\Course_Data_Process_of_Rest_fMRI_Part3_DPARSFA_V2_2_Voice_130425\Course_Data_Process_of_R1604.wav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4" Type="http://schemas.openxmlformats.org/officeDocument/2006/relationships/image" Target="../media/image64.png"/><Relationship Id="rId1" Type="http://schemas.openxmlformats.org/officeDocument/2006/relationships/tags" Target="../tags/tag64.xml"/><Relationship Id="rId2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65.png"/><Relationship Id="rId1" Type="http://schemas.openxmlformats.org/officeDocument/2006/relationships/tags" Target="../tags/tag65.xml"/><Relationship Id="rId2" Type="http://schemas.openxmlformats.org/officeDocument/2006/relationships/slideLayout" Target="../slideLayouts/slideLayout18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image" Target="../media/image9.png"/><Relationship Id="rId1" Type="http://schemas.openxmlformats.org/officeDocument/2006/relationships/tags" Target="../tags/tag66.xml"/><Relationship Id="rId2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Data Processing of Resting-State fMRI: DPARSF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kumimoji="1" lang="en-US" altLang="zh-CN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endParaRPr kumimoji="1" lang="zh-CN" altLang="en-US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 algn="ctr"/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 algn="ctr"/>
            <a:r>
              <a:rPr kumimoji="1" lang="en-US" altLang="zh-CN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 algn="ctr"/>
            <a:endParaRPr kumimoji="1" lang="en-US" altLang="zh-CN" sz="1800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1800" b="1" dirty="0" err="1">
                <a:solidFill>
                  <a:srgbClr val="FFFFFF"/>
                </a:solidFill>
                <a:latin typeface="Arial"/>
                <a:ea typeface="宋体" charset="-122"/>
                <a:cs typeface="宋体" charset="-122"/>
              </a:rPr>
              <a:t>yancg@psych.ac.cn</a:t>
            </a:r>
            <a:endParaRPr kumimoji="1" lang="en-US" altLang="zh-CN" sz="1800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1800" b="1" dirty="0">
                <a:solidFill>
                  <a:srgbClr val="FFFFFF"/>
                </a:solidFill>
                <a:latin typeface="Arial"/>
                <a:ea typeface="宋体" charset="-122"/>
                <a:cs typeface="宋体" charset="-122"/>
              </a:rPr>
              <a:t>http://</a:t>
            </a:r>
            <a:r>
              <a:rPr kumimoji="1" lang="en-US" altLang="zh-CN" sz="1800" b="1" dirty="0" err="1">
                <a:solidFill>
                  <a:srgbClr val="FFFFFF"/>
                </a:solidFill>
                <a:latin typeface="Arial"/>
                <a:ea typeface="宋体" charset="-122"/>
                <a:cs typeface="宋体" charset="-122"/>
              </a:rPr>
              <a:t>rfmri.org</a:t>
            </a:r>
            <a:r>
              <a:rPr kumimoji="1" lang="en-US" altLang="zh-CN" sz="1800" b="1" dirty="0">
                <a:solidFill>
                  <a:srgbClr val="FFFFFF"/>
                </a:solidFill>
                <a:latin typeface="Arial"/>
                <a:ea typeface="宋体" charset="-122"/>
                <a:cs typeface="宋体" charset="-122"/>
              </a:rPr>
              <a:t>/</a:t>
            </a:r>
            <a:r>
              <a:rPr kumimoji="1" lang="en-US" altLang="zh-CN" sz="1800" b="1" dirty="0" err="1">
                <a:solidFill>
                  <a:srgbClr val="FFFFFF"/>
                </a:solidFill>
                <a:latin typeface="Arial"/>
                <a:ea typeface="宋体" charset="-122"/>
                <a:cs typeface="宋体" charset="-122"/>
              </a:rPr>
              <a:t>yan</a:t>
            </a:r>
            <a:endParaRPr kumimoji="1" lang="en-US" altLang="zh-CN" sz="1800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endParaRPr kumimoji="1" lang="en-US" altLang="zh-CN" sz="1800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endParaRPr kumimoji="1" lang="en-US" altLang="zh-CN" sz="1800" b="1" dirty="0">
              <a:solidFill>
                <a:srgbClr val="FFFFFF"/>
              </a:solidFill>
              <a:latin typeface="Arial"/>
              <a:ea typeface="宋体" charset="-122"/>
              <a:cs typeface="宋体" charset="-122"/>
            </a:endParaRPr>
          </a:p>
          <a:p>
            <a:pPr algn="ctr"/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4179"/>
      </p:ext>
    </p:extLst>
  </p:cSld>
  <p:clrMapOvr>
    <a:masterClrMapping/>
  </p:clrMapOvr>
  <p:transition xmlns:p14="http://schemas.microsoft.com/office/powerpoint/2010/main" advTm="10124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ProcessingDemoData.zip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FunRaw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T1Raw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  <a:endParaRPr kumimoji="1" lang="en-US" altLang="zh-CN" sz="32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Functional DICOM data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Structural DICOM data</a:t>
            </a:r>
          </a:p>
        </p:txBody>
      </p:sp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3276600" y="6248400"/>
            <a:ext cx="58340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  <a:hlinkClick r:id="rId4"/>
              </a:rPr>
              <a:t>http://rfmri.org/DemoData</a:t>
            </a:r>
            <a:endParaRPr lang="en-US" altLang="zh-CN" sz="2000" b="1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11264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7A29A14-23F0-3441-88B6-EEAF5DB0350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15552"/>
      </p:ext>
    </p:extLst>
  </p:cSld>
  <p:clrMapOvr>
    <a:masterClrMapping/>
  </p:clrMapOvr>
  <p:transition xmlns:p14="http://schemas.microsoft.com/office/powerpoint/2010/main" advTm="293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animBg="1"/>
      <p:bldP spid="225285" grpId="0" animBg="1"/>
      <p:bldP spid="225286" grpId="0" animBg="1"/>
      <p:bldP spid="225287" grpId="0" animBg="1"/>
      <p:bldP spid="22528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100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600"/>
            <a:ext cx="9144000" cy="588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095379"/>
      </p:ext>
    </p:extLst>
  </p:cSld>
  <p:clrMapOvr>
    <a:masterClrMapping/>
  </p:clrMapOvr>
  <p:transition xmlns:p14="http://schemas.microsoft.com/office/powerpoint/2010/main" advTm="64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101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59884"/>
            <a:ext cx="43967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340768"/>
            <a:ext cx="4404360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372469"/>
      </p:ext>
    </p:extLst>
  </p:cSld>
  <p:clrMapOvr>
    <a:masterClrMapping/>
  </p:clrMapOvr>
  <p:transition xmlns:p14="http://schemas.microsoft.com/office/powerpoint/2010/main" advTm="212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102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2656"/>
            <a:ext cx="4391687" cy="6148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37963"/>
      </p:ext>
    </p:extLst>
  </p:cSld>
  <p:clrMapOvr>
    <a:masterClrMapping/>
  </p:clrMapOvr>
  <p:transition xmlns:p14="http://schemas.microsoft.com/office/powerpoint/2010/main" advTm="15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103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4104456" cy="3685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013176"/>
            <a:ext cx="3168352" cy="109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400" y="26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2262351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000" dirty="0">
                <a:solidFill>
                  <a:srgbClr val="FFFFFF"/>
                </a:solidFill>
                <a:ea typeface="宋体" charset="-122"/>
                <a:cs typeface="宋体" charset="-122"/>
              </a:rPr>
              <a:t>Send emails only to </a:t>
            </a:r>
            <a:r>
              <a:rPr lang="en-US" altLang="zh-CN" sz="2000" dirty="0" err="1">
                <a:solidFill>
                  <a:srgbClr val="FFFF00"/>
                </a:solidFill>
                <a:ea typeface="宋体" charset="-122"/>
                <a:cs typeface="宋体" charset="-122"/>
              </a:rPr>
              <a:t>rfmri.org@gmail.com</a:t>
            </a:r>
            <a:r>
              <a:rPr lang="en-US" altLang="zh-CN" sz="2000" dirty="0">
                <a:solidFill>
                  <a:srgbClr val="FFFFFF"/>
                </a:solidFill>
                <a:ea typeface="宋体" charset="-122"/>
                <a:cs typeface="宋体" charset="-122"/>
              </a:rPr>
              <a:t>: 1) sending new email means you are posting your personal blogs, 2) replying email means you are posting comments to that topic/blog, 3) then all the other R-fMRI nodes will receive email updates of your posts.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469205"/>
      </p:ext>
    </p:extLst>
  </p:cSld>
  <p:clrMapOvr>
    <a:masterClrMapping/>
  </p:clrMapOvr>
  <p:transition xmlns:p14="http://schemas.microsoft.com/office/powerpoint/2010/main" advTm="53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104</a:t>
            </a:fld>
            <a:endParaRPr lang="en-US" altLang="zh-CN" sz="140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96952"/>
            <a:ext cx="8172400" cy="368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26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89018"/>
      </p:ext>
    </p:extLst>
  </p:cSld>
  <p:clrMapOvr>
    <a:masterClrMapping/>
  </p:clrMapOvr>
  <p:transition xmlns:p14="http://schemas.microsoft.com/office/powerpoint/2010/main" advTm="27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105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4" y="1944216"/>
            <a:ext cx="3501008" cy="3501008"/>
          </a:xfrm>
          <a:prstGeom prst="rect">
            <a:avLst/>
          </a:prstGeom>
          <a:solidFill>
            <a:schemeClr val="tx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690142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ABI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07" y="5949280"/>
            <a:ext cx="848197" cy="848197"/>
          </a:xfrm>
          <a:prstGeom prst="rect">
            <a:avLst/>
          </a:prstGeom>
        </p:spPr>
      </p:pic>
      <p:pic>
        <p:nvPicPr>
          <p:cNvPr id="6" name="Picture 5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021288"/>
            <a:ext cx="792088" cy="792088"/>
          </a:xfrm>
          <a:prstGeom prst="rect">
            <a:avLst/>
          </a:prstGeom>
        </p:spPr>
      </p:pic>
      <p:pic>
        <p:nvPicPr>
          <p:cNvPr id="12" name="Picture 11" descr="CAS_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4" name="Picture 13" descr="IPCAS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5632" y="1556792"/>
            <a:ext cx="3570208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FF00"/>
                </a:solidFill>
                <a:latin typeface="黑体"/>
                <a:ea typeface="黑体"/>
                <a:cs typeface="黑体"/>
              </a:rPr>
              <a:t>招贤纳士</a:t>
            </a:r>
            <a:endParaRPr lang="en-US" altLang="zh-CN" sz="4800" dirty="0" smtClean="0">
              <a:solidFill>
                <a:srgbClr val="FFFF00"/>
              </a:solidFill>
              <a:latin typeface="黑体"/>
              <a:ea typeface="黑体"/>
              <a:cs typeface="黑体"/>
            </a:endParaRPr>
          </a:p>
          <a:p>
            <a:pPr algn="ctr"/>
            <a:endParaRPr lang="en-US" altLang="zh-CN" sz="1100" dirty="0" smtClean="0">
              <a:solidFill>
                <a:srgbClr val="FFFF00"/>
              </a:solidFill>
              <a:latin typeface="黑体"/>
              <a:ea typeface="黑体"/>
              <a:cs typeface="黑体"/>
            </a:endParaRPr>
          </a:p>
          <a:p>
            <a:pPr algn="ctr"/>
            <a:r>
              <a:rPr lang="zh-CN" altLang="en-US" sz="4000" dirty="0" smtClean="0">
                <a:latin typeface="宋体"/>
                <a:ea typeface="宋体"/>
                <a:cs typeface="宋体"/>
              </a:rPr>
              <a:t>博士研究生</a:t>
            </a:r>
            <a:r>
              <a:rPr lang="en-US" altLang="zh-CN" sz="4000" dirty="0" smtClean="0"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000" dirty="0" smtClean="0">
                <a:latin typeface="宋体"/>
                <a:ea typeface="宋体"/>
                <a:cs typeface="宋体"/>
              </a:rPr>
              <a:t>硕士研究生</a:t>
            </a:r>
            <a:r>
              <a:rPr lang="en-US" altLang="zh-CN" sz="4000" dirty="0" smtClean="0"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000" dirty="0" smtClean="0">
                <a:latin typeface="宋体"/>
                <a:ea typeface="宋体"/>
                <a:cs typeface="宋体"/>
              </a:rPr>
              <a:t>助理研究员</a:t>
            </a:r>
            <a:r>
              <a:rPr lang="zh-CN" altLang="zh-CN" sz="4000" dirty="0">
                <a:latin typeface="宋体"/>
                <a:ea typeface="宋体"/>
                <a:cs typeface="宋体"/>
              </a:rPr>
              <a:t>2</a:t>
            </a:r>
            <a:r>
              <a:rPr lang="zh-CN" altLang="en-US" sz="4000" dirty="0" smtClean="0">
                <a:latin typeface="宋体"/>
                <a:ea typeface="宋体"/>
                <a:cs typeface="宋体"/>
              </a:rPr>
              <a:t>名</a:t>
            </a:r>
            <a:endParaRPr lang="en-US" altLang="zh-CN" sz="4000" dirty="0" smtClean="0"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4000" dirty="0" smtClean="0">
                <a:latin typeface="宋体"/>
                <a:ea typeface="宋体"/>
                <a:cs typeface="宋体"/>
              </a:rPr>
              <a:t>博士后</a:t>
            </a:r>
            <a:r>
              <a:rPr lang="en-US" altLang="zh-CN" sz="4000" dirty="0" smtClean="0">
                <a:latin typeface="宋体"/>
                <a:ea typeface="宋体"/>
                <a:cs typeface="宋体"/>
              </a:rPr>
              <a:t>1</a:t>
            </a:r>
            <a:r>
              <a:rPr lang="zh-CN" altLang="en-US" sz="4000" dirty="0" smtClean="0">
                <a:latin typeface="宋体"/>
                <a:ea typeface="宋体"/>
                <a:cs typeface="宋体"/>
              </a:rPr>
              <a:t>名</a:t>
            </a:r>
            <a:endParaRPr lang="en-US" sz="40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6156123"/>
      </p:ext>
    </p:extLst>
  </p:cSld>
  <p:clrMapOvr>
    <a:masterClrMapping/>
  </p:clrMapOvr>
  <p:transition xmlns:p14="http://schemas.microsoft.com/office/powerpoint/2010/main" advTm="37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932040" y="4581128"/>
            <a:ext cx="396044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Funding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National Natural Science Foundation of China</a:t>
            </a:r>
          </a:p>
          <a:p>
            <a:pPr marL="342900" indent="-342900" algn="l">
              <a:lnSpc>
                <a:spcPct val="1200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Chinese Academy of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Sciences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4711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6214" y="26423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6016" y="1677575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662867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6996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679091"/>
            <a:ext cx="3672210" cy="266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Peking University </a:t>
            </a:r>
            <a:endParaRPr lang="en-US" sz="2000" b="1" dirty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Jia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-Hong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Gao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Wei-</a:t>
            </a: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W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ei Men</a:t>
            </a:r>
            <a:endParaRPr lang="en-US" sz="20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55413"/>
      </p:ext>
    </p:extLst>
  </p:cSld>
  <p:clrMapOvr>
    <a:masterClrMapping/>
  </p:clrMapOvr>
  <p:transition xmlns:p14="http://schemas.microsoft.com/office/powerpoint/2010/main" advTm="417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03F5E3C9-4173-2B4E-A6F6-4C3F51BF45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108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0"/>
                <a:cs typeface="宋体" charset="0"/>
              </a:rPr>
              <a:t>Thanks for your attention!</a:t>
            </a:r>
          </a:p>
        </p:txBody>
      </p:sp>
    </p:spTree>
  </p:cSld>
  <p:clrMapOvr>
    <a:masterClrMapping/>
  </p:clrMapOvr>
  <p:transition xmlns:p14="http://schemas.microsoft.com/office/powerpoint/2010/main" advTm="2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</p:spPr>
        <p:txBody>
          <a:bodyPr/>
          <a:lstStyle/>
          <a:p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Data Organization</a:t>
            </a: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ProcessingDemoData.zip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FunImg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</a:p>
          <a:p>
            <a:pPr lvl="1"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T1Img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Sub_001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Sub_002</a:t>
            </a:r>
          </a:p>
          <a:p>
            <a:pPr lvl="2">
              <a:lnSpc>
                <a:spcPct val="150000"/>
              </a:lnSpc>
            </a:pPr>
            <a:r>
              <a:rPr kumimoji="1"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Sub_003</a:t>
            </a:r>
            <a:endParaRPr kumimoji="1" lang="en-US" altLang="zh-CN" sz="32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Functional NIfTI data (.nii.gz., .nii or .img)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Structural NIfTI data (.nii.gz., .nii or .img)</a:t>
            </a:r>
          </a:p>
        </p:txBody>
      </p:sp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614084"/>
      </p:ext>
    </p:extLst>
  </p:cSld>
  <p:clrMapOvr>
    <a:masterClrMapping/>
  </p:clrMapOvr>
  <p:transition xmlns:p14="http://schemas.microsoft.com/office/powerpoint/2010/main" advTm="255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animBg="1"/>
      <p:bldP spid="225285" grpId="0" animBg="1"/>
      <p:bldP spid="225286" grpId="0" animBg="1"/>
      <p:bldP spid="2252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320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8016" y="558924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484784"/>
            <a:ext cx="5854700" cy="4038600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27984" y="2492896"/>
            <a:ext cx="3960440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855545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41300"/>
            <a:ext cx="6769100" cy="63754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203848" y="3501008"/>
            <a:ext cx="8636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95536" y="2348880"/>
            <a:ext cx="16557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IMA</a:t>
            </a: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 err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dcm</a:t>
            </a:r>
            <a:endParaRPr lang="en-US" altLang="zh-CN" sz="2000" b="1" dirty="0">
              <a:solidFill>
                <a:srgbClr val="FFFFFF"/>
              </a:solidFill>
              <a:latin typeface="Verdana" charset="0"/>
              <a:ea typeface="宋体" charset="-122"/>
              <a:cs typeface="宋体" charset="-122"/>
            </a:endParaRP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none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084169" y="3501008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868144" y="5013176"/>
            <a:ext cx="1224136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123728" y="4077072"/>
            <a:ext cx="4896544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267744" y="4509120"/>
            <a:ext cx="4824536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051721" y="5013176"/>
            <a:ext cx="2016224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954100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5C5A68-C528-4C48-AFC2-5170C098B151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Data preparation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68313" y="1700213"/>
            <a:ext cx="853281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2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Arrange each subject's fMRI DICOM images in one directory, and then put them in "FunRaw" directory under the working directory.</a:t>
            </a:r>
          </a:p>
        </p:txBody>
      </p:sp>
      <p:pic>
        <p:nvPicPr>
          <p:cNvPr id="1052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141663"/>
            <a:ext cx="83534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677" name="Rectangle 5"/>
          <p:cNvSpPr>
            <a:spLocks noChangeArrowheads="1"/>
          </p:cNvSpPr>
          <p:nvPr/>
        </p:nvSpPr>
        <p:spPr bwMode="auto">
          <a:xfrm>
            <a:off x="3132138" y="3429000"/>
            <a:ext cx="5184775" cy="2447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78" name="Rectangle 6"/>
          <p:cNvSpPr>
            <a:spLocks noChangeArrowheads="1"/>
          </p:cNvSpPr>
          <p:nvPr/>
        </p:nvSpPr>
        <p:spPr bwMode="auto">
          <a:xfrm>
            <a:off x="900113" y="6165850"/>
            <a:ext cx="4824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Subject 1’s DICOM files</a:t>
            </a:r>
          </a:p>
        </p:txBody>
      </p:sp>
      <p:sp>
        <p:nvSpPr>
          <p:cNvPr id="1052679" name="Rectangle 7"/>
          <p:cNvSpPr>
            <a:spLocks noChangeArrowheads="1"/>
          </p:cNvSpPr>
          <p:nvPr/>
        </p:nvSpPr>
        <p:spPr bwMode="auto">
          <a:xfrm>
            <a:off x="2627313" y="3141663"/>
            <a:ext cx="576262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0" name="Rectangle 8"/>
          <p:cNvSpPr>
            <a:spLocks noChangeArrowheads="1"/>
          </p:cNvSpPr>
          <p:nvPr/>
        </p:nvSpPr>
        <p:spPr bwMode="auto">
          <a:xfrm>
            <a:off x="1619250" y="4652963"/>
            <a:ext cx="7207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1" name="Rectangle 9"/>
          <p:cNvSpPr>
            <a:spLocks noChangeArrowheads="1"/>
          </p:cNvSpPr>
          <p:nvPr/>
        </p:nvSpPr>
        <p:spPr bwMode="auto">
          <a:xfrm>
            <a:off x="3276600" y="6165850"/>
            <a:ext cx="5867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FunRaw directory, please name as this</a:t>
            </a:r>
          </a:p>
        </p:txBody>
      </p:sp>
      <p:sp>
        <p:nvSpPr>
          <p:cNvPr id="1052682" name="Rectangle 10"/>
          <p:cNvSpPr>
            <a:spLocks noChangeArrowheads="1"/>
          </p:cNvSpPr>
          <p:nvPr/>
        </p:nvSpPr>
        <p:spPr bwMode="auto">
          <a:xfrm>
            <a:off x="2124075" y="3141663"/>
            <a:ext cx="576263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3" name="Rectangle 11"/>
          <p:cNvSpPr>
            <a:spLocks noChangeArrowheads="1"/>
          </p:cNvSpPr>
          <p:nvPr/>
        </p:nvSpPr>
        <p:spPr bwMode="auto">
          <a:xfrm>
            <a:off x="1258888" y="4508500"/>
            <a:ext cx="792162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4" name="Rectangle 12"/>
          <p:cNvSpPr>
            <a:spLocks noChangeArrowheads="1"/>
          </p:cNvSpPr>
          <p:nvPr/>
        </p:nvSpPr>
        <p:spPr bwMode="auto">
          <a:xfrm>
            <a:off x="1258888" y="3141663"/>
            <a:ext cx="865187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5" name="Rectangle 13"/>
          <p:cNvSpPr>
            <a:spLocks noChangeArrowheads="1"/>
          </p:cNvSpPr>
          <p:nvPr/>
        </p:nvSpPr>
        <p:spPr bwMode="auto">
          <a:xfrm>
            <a:off x="1116013" y="4292600"/>
            <a:ext cx="935037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52686" name="Rectangle 14"/>
          <p:cNvSpPr>
            <a:spLocks noChangeArrowheads="1"/>
          </p:cNvSpPr>
          <p:nvPr/>
        </p:nvSpPr>
        <p:spPr bwMode="auto">
          <a:xfrm>
            <a:off x="1979613" y="6165850"/>
            <a:ext cx="4824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Subject 1’s directory</a:t>
            </a:r>
          </a:p>
        </p:txBody>
      </p:sp>
      <p:sp>
        <p:nvSpPr>
          <p:cNvPr id="1052687" name="Rectangle 15"/>
          <p:cNvSpPr>
            <a:spLocks noChangeArrowheads="1"/>
          </p:cNvSpPr>
          <p:nvPr/>
        </p:nvSpPr>
        <p:spPr bwMode="auto">
          <a:xfrm>
            <a:off x="2771775" y="6308725"/>
            <a:ext cx="5867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Working directory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701261"/>
      </p:ext>
    </p:extLst>
  </p:cSld>
  <p:clrMapOvr>
    <a:masterClrMapping/>
  </p:clrMapOvr>
  <p:transition xmlns:p14="http://schemas.microsoft.com/office/powerpoint/2010/main" advTm="439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2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2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52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52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77" grpId="0" animBg="1"/>
      <p:bldP spid="1052677" grpId="1" animBg="1"/>
      <p:bldP spid="1052678" grpId="0"/>
      <p:bldP spid="1052678" grpId="1"/>
      <p:bldP spid="1052679" grpId="0" animBg="1"/>
      <p:bldP spid="1052679" grpId="1" animBg="1"/>
      <p:bldP spid="1052680" grpId="0" animBg="1"/>
      <p:bldP spid="1052680" grpId="1" animBg="1"/>
      <p:bldP spid="1052681" grpId="0"/>
      <p:bldP spid="1052681" grpId="1"/>
      <p:bldP spid="1052682" grpId="0" animBg="1"/>
      <p:bldP spid="1052682" grpId="1" animBg="1"/>
      <p:bldP spid="1052683" grpId="0" animBg="1"/>
      <p:bldP spid="1052683" grpId="1" animBg="1"/>
      <p:bldP spid="1052684" grpId="0" animBg="1"/>
      <p:bldP spid="1052685" grpId="0" animBg="1"/>
      <p:bldP spid="1052686" grpId="0"/>
      <p:bldP spid="1052686" grpId="1"/>
      <p:bldP spid="10526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747A55-4BD9-074C-8F84-FAB8DCC6400D}" type="slidenum">
              <a:rPr lang="en-US" altLang="zh-CN"/>
              <a:pPr/>
              <a:t>15</a:t>
            </a:fld>
            <a:endParaRPr lang="en-US" altLang="zh-CN"/>
          </a:p>
        </p:txBody>
      </p:sp>
      <p:pic>
        <p:nvPicPr>
          <p:cNvPr id="45059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141663"/>
            <a:ext cx="83534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Data preparation</a:t>
            </a:r>
          </a:p>
        </p:txBody>
      </p:sp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468313" y="1700213"/>
            <a:ext cx="853281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2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Arrange each subject's T1 DICOM images in one directory, and then put them in “T1Raw" directory under the working directory.</a:t>
            </a:r>
          </a:p>
        </p:txBody>
      </p:sp>
      <p:sp>
        <p:nvSpPr>
          <p:cNvPr id="927749" name="Rectangle 5"/>
          <p:cNvSpPr>
            <a:spLocks noChangeArrowheads="1"/>
          </p:cNvSpPr>
          <p:nvPr/>
        </p:nvSpPr>
        <p:spPr bwMode="auto">
          <a:xfrm>
            <a:off x="3132138" y="3429000"/>
            <a:ext cx="5184775" cy="2447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900113" y="6165850"/>
            <a:ext cx="4824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Subject 1’s DICOM files</a:t>
            </a:r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2627313" y="3141663"/>
            <a:ext cx="576262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2" name="Rectangle 8"/>
          <p:cNvSpPr>
            <a:spLocks noChangeArrowheads="1"/>
          </p:cNvSpPr>
          <p:nvPr/>
        </p:nvSpPr>
        <p:spPr bwMode="auto">
          <a:xfrm>
            <a:off x="1619250" y="4652963"/>
            <a:ext cx="7207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3" name="Rectangle 9"/>
          <p:cNvSpPr>
            <a:spLocks noChangeArrowheads="1"/>
          </p:cNvSpPr>
          <p:nvPr/>
        </p:nvSpPr>
        <p:spPr bwMode="auto">
          <a:xfrm>
            <a:off x="3276600" y="6165850"/>
            <a:ext cx="5867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T1Raw directory, please name as this</a:t>
            </a:r>
          </a:p>
        </p:txBody>
      </p:sp>
      <p:sp>
        <p:nvSpPr>
          <p:cNvPr id="927754" name="Rectangle 10"/>
          <p:cNvSpPr>
            <a:spLocks noChangeArrowheads="1"/>
          </p:cNvSpPr>
          <p:nvPr/>
        </p:nvSpPr>
        <p:spPr bwMode="auto">
          <a:xfrm>
            <a:off x="2124075" y="3141663"/>
            <a:ext cx="576263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5" name="Rectangle 11"/>
          <p:cNvSpPr>
            <a:spLocks noChangeArrowheads="1"/>
          </p:cNvSpPr>
          <p:nvPr/>
        </p:nvSpPr>
        <p:spPr bwMode="auto">
          <a:xfrm>
            <a:off x="1258888" y="4508500"/>
            <a:ext cx="792162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6" name="Rectangle 12"/>
          <p:cNvSpPr>
            <a:spLocks noChangeArrowheads="1"/>
          </p:cNvSpPr>
          <p:nvPr/>
        </p:nvSpPr>
        <p:spPr bwMode="auto">
          <a:xfrm>
            <a:off x="1258888" y="3141663"/>
            <a:ext cx="865187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7" name="Rectangle 13"/>
          <p:cNvSpPr>
            <a:spLocks noChangeArrowheads="1"/>
          </p:cNvSpPr>
          <p:nvPr/>
        </p:nvSpPr>
        <p:spPr bwMode="auto">
          <a:xfrm>
            <a:off x="1116013" y="4076700"/>
            <a:ext cx="935037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27758" name="Rectangle 14"/>
          <p:cNvSpPr>
            <a:spLocks noChangeArrowheads="1"/>
          </p:cNvSpPr>
          <p:nvPr/>
        </p:nvSpPr>
        <p:spPr bwMode="auto">
          <a:xfrm>
            <a:off x="1979613" y="6165850"/>
            <a:ext cx="48244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Subject 1’s directory</a:t>
            </a:r>
          </a:p>
        </p:txBody>
      </p:sp>
      <p:sp>
        <p:nvSpPr>
          <p:cNvPr id="927759" name="Rectangle 15"/>
          <p:cNvSpPr>
            <a:spLocks noChangeArrowheads="1"/>
          </p:cNvSpPr>
          <p:nvPr/>
        </p:nvSpPr>
        <p:spPr bwMode="auto">
          <a:xfrm>
            <a:off x="2771775" y="6308725"/>
            <a:ext cx="5867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Working directory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578962"/>
      </p:ext>
    </p:extLst>
  </p:cSld>
  <p:clrMapOvr>
    <a:masterClrMapping/>
  </p:clrMapOvr>
  <p:transition xmlns:p14="http://schemas.microsoft.com/office/powerpoint/2010/main" advTm="289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27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7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9" grpId="0" animBg="1"/>
      <p:bldP spid="927749" grpId="1" animBg="1"/>
      <p:bldP spid="927750" grpId="0"/>
      <p:bldP spid="927750" grpId="1"/>
      <p:bldP spid="927751" grpId="0" animBg="1"/>
      <p:bldP spid="927751" grpId="1" animBg="1"/>
      <p:bldP spid="927752" grpId="0" animBg="1"/>
      <p:bldP spid="927752" grpId="1" animBg="1"/>
      <p:bldP spid="927753" grpId="0"/>
      <p:bldP spid="927753" grpId="1"/>
      <p:bldP spid="927754" grpId="0" animBg="1"/>
      <p:bldP spid="927754" grpId="1" animBg="1"/>
      <p:bldP spid="927755" grpId="0" animBg="1"/>
      <p:bldP spid="927755" grpId="1" animBg="1"/>
      <p:bldP spid="927756" grpId="0" animBg="1"/>
      <p:bldP spid="927757" grpId="0" animBg="1"/>
      <p:bldP spid="927758" grpId="0"/>
      <p:bldP spid="927758" grpId="1"/>
      <p:bldP spid="9277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16659"/>
            <a:ext cx="6912768" cy="7750115"/>
          </a:xfrm>
          <a:prstGeom prst="rect">
            <a:avLst/>
          </a:prstGeom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5003179" y="1079610"/>
            <a:ext cx="3097213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Working Dir where stored Starting Directory (e.g., FunRaw)</a:t>
            </a:r>
          </a:p>
        </p:txBody>
      </p:sp>
      <p:sp>
        <p:nvSpPr>
          <p:cNvPr id="136205" name="Rectangle 13"/>
          <p:cNvSpPr>
            <a:spLocks noChangeArrowheads="1"/>
          </p:cNvSpPr>
          <p:nvPr/>
        </p:nvSpPr>
        <p:spPr bwMode="auto">
          <a:xfrm>
            <a:off x="4572099" y="1367568"/>
            <a:ext cx="2016125" cy="100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395288" y="4437063"/>
            <a:ext cx="25209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Detected participants</a:t>
            </a:r>
          </a:p>
        </p:txBody>
      </p:sp>
      <p:sp>
        <p:nvSpPr>
          <p:cNvPr id="11674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80B0074-3974-7B48-8F0B-74C889E916E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  <p:bldP spid="136199" grpId="1" animBg="1"/>
      <p:bldP spid="136201" grpId="0"/>
      <p:bldP spid="136201" grpId="1"/>
      <p:bldP spid="136205" grpId="0" animBg="1"/>
      <p:bldP spid="1362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-315416"/>
            <a:ext cx="6984776" cy="7830845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395288" y="4437063"/>
            <a:ext cx="25209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Detected participants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04048" y="1412776"/>
            <a:ext cx="2664296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E12C55B-9B5D-CC42-981E-8A400915DBE8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7524750" y="1628775"/>
            <a:ext cx="5032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250825" y="3213100"/>
            <a:ext cx="2738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Number of time points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(if 0, detect automatically)</a:t>
            </a:r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7524750" y="1916113"/>
            <a:ext cx="5032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12" name="Rectangle 20"/>
          <p:cNvSpPr>
            <a:spLocks noChangeArrowheads="1"/>
          </p:cNvSpPr>
          <p:nvPr/>
        </p:nvSpPr>
        <p:spPr bwMode="auto">
          <a:xfrm>
            <a:off x="468313" y="38608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TR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(if 0, detect from NIfTI header)</a:t>
            </a:r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3276600" y="2276475"/>
            <a:ext cx="115093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14" name="Rectangle 22"/>
          <p:cNvSpPr>
            <a:spLocks noChangeArrowheads="1"/>
          </p:cNvSpPr>
          <p:nvPr/>
        </p:nvSpPr>
        <p:spPr bwMode="auto">
          <a:xfrm>
            <a:off x="468313" y="486886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4500562" y="2276872"/>
            <a:ext cx="1151557" cy="2885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16" name="Rectangle 24"/>
          <p:cNvSpPr>
            <a:spLocks noChangeArrowheads="1"/>
          </p:cNvSpPr>
          <p:nvPr/>
        </p:nvSpPr>
        <p:spPr bwMode="auto">
          <a:xfrm>
            <a:off x="179388" y="5732463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DICOM to NIfTI, based on MRIcroN’s </a:t>
            </a:r>
          </a:p>
          <a:p>
            <a:pPr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dcm2nii</a:t>
            </a:r>
          </a:p>
        </p:txBody>
      </p:sp>
      <p:sp>
        <p:nvSpPr>
          <p:cNvPr id="136217" name="Rectangle 25"/>
          <p:cNvSpPr>
            <a:spLocks noChangeArrowheads="1"/>
          </p:cNvSpPr>
          <p:nvPr/>
        </p:nvSpPr>
        <p:spPr bwMode="auto">
          <a:xfrm>
            <a:off x="5652120" y="2276872"/>
            <a:ext cx="7920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09538" y="6165850"/>
            <a:ext cx="4030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Apply reorientation </a:t>
            </a:r>
          </a:p>
          <a:p>
            <a:pPr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matrices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2084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C1F13AB-D686-9743-838F-6CDB30D3B4C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20849" name="Course_Data_Process_of_R154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6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0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49"/>
                </p:tgtEl>
              </p:cMediaNode>
            </p:audio>
          </p:childTnLst>
        </p:cTn>
      </p:par>
    </p:tnLst>
    <p:bldLst>
      <p:bldP spid="136202" grpId="0" animBg="1"/>
      <p:bldP spid="136202" grpId="1" animBg="1"/>
      <p:bldP spid="136204" grpId="0"/>
      <p:bldP spid="136204" grpId="1"/>
      <p:bldP spid="136211" grpId="0" animBg="1"/>
      <p:bldP spid="136211" grpId="1" animBg="1"/>
      <p:bldP spid="136212" grpId="0"/>
      <p:bldP spid="136212" grpId="1"/>
      <p:bldP spid="136213" grpId="0" animBg="1"/>
      <p:bldP spid="136213" grpId="1" animBg="1"/>
      <p:bldP spid="136214" grpId="0"/>
      <p:bldP spid="136214" grpId="1"/>
      <p:bldP spid="136215" grpId="0" animBg="1"/>
      <p:bldP spid="136215" grpId="1" animBg="1"/>
      <p:bldP spid="136216" grpId="0"/>
      <p:bldP spid="136216" grpId="1"/>
      <p:bldP spid="136217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19</a:t>
            </a:fld>
            <a:endParaRPr lang="en-US" altLang="zh-CN" sz="140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116632"/>
            <a:ext cx="47851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6632"/>
            <a:ext cx="4785141" cy="6858000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7544" y="3933056"/>
            <a:ext cx="1512168" cy="23762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1720" y="3933056"/>
            <a:ext cx="2016224" cy="23762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0" y="3933056"/>
            <a:ext cx="3744416" cy="23762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515595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9788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5113337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</p:txBody>
      </p:sp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34925" y="6423025"/>
            <a:ext cx="629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FFFF"/>
                </a:solidFill>
                <a:cs typeface="Times New Roman" charset="0"/>
              </a:rPr>
              <a:t>(Yan and Zang, 2010)</a:t>
            </a:r>
          </a:p>
        </p:txBody>
      </p:sp>
      <p:sp>
        <p:nvSpPr>
          <p:cNvPr id="9830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6FDA72F-C107-304D-8D26-1823D63313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40437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476250"/>
            <a:ext cx="7200800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 and </a:t>
            </a:r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R-fMRI measures Calculation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1700213"/>
            <a:ext cx="8066087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Apply reorientation matrices:</a:t>
            </a:r>
            <a:endParaRPr kumimoji="1" lang="en-US" altLang="zh-CN" b="1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lvl="1">
              <a:lnSpc>
                <a:spcPct val="150000"/>
              </a:lnSpc>
            </a:pPr>
            <a:r>
              <a:rPr kumimoji="1" lang="en-US" altLang="zh-CN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ReorientMats</a:t>
            </a:r>
            <a:endParaRPr kumimoji="1" lang="en-US" altLang="zh-CN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lvl="1">
              <a:lnSpc>
                <a:spcPct val="150000"/>
              </a:lnSpc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Rename to:</a:t>
            </a:r>
          </a:p>
          <a:p>
            <a:pPr lvl="1">
              <a:lnSpc>
                <a:spcPct val="150000"/>
              </a:lnSpc>
            </a:pPr>
            <a:r>
              <a:rPr kumimoji="1" lang="en-US" altLang="zh-CN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DownloadedReorientMats</a:t>
            </a:r>
            <a:endParaRPr kumimoji="1" lang="en-US" altLang="zh-CN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195184"/>
      </p:ext>
    </p:extLst>
  </p:cSld>
  <p:clrMapOvr>
    <a:masterClrMapping/>
  </p:clrMapOvr>
  <p:transition xmlns:p14="http://schemas.microsoft.com/office/powerpoint/2010/main" advTm="11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36215" name="Rectangle 23"/>
          <p:cNvSpPr>
            <a:spLocks noChangeArrowheads="1"/>
          </p:cNvSpPr>
          <p:nvPr/>
        </p:nvSpPr>
        <p:spPr bwMode="auto">
          <a:xfrm>
            <a:off x="6444208" y="2276872"/>
            <a:ext cx="1656184" cy="2885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16" name="Rectangle 24"/>
          <p:cNvSpPr>
            <a:spLocks noChangeArrowheads="1"/>
          </p:cNvSpPr>
          <p:nvPr/>
        </p:nvSpPr>
        <p:spPr bwMode="auto">
          <a:xfrm>
            <a:off x="179388" y="3645024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Remove several first time points</a:t>
            </a:r>
          </a:p>
        </p:txBody>
      </p:sp>
      <p:sp>
        <p:nvSpPr>
          <p:cNvPr id="136217" name="Rectangle 25"/>
          <p:cNvSpPr>
            <a:spLocks noChangeArrowheads="1"/>
          </p:cNvSpPr>
          <p:nvPr/>
        </p:nvSpPr>
        <p:spPr bwMode="auto">
          <a:xfrm>
            <a:off x="8100392" y="2276872"/>
            <a:ext cx="7920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251520" y="5013176"/>
            <a:ext cx="4030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Slice Timing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2084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C1F13AB-D686-9743-838F-6CDB30D3B4C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568594"/>
      </p:ext>
    </p:extLst>
  </p:cSld>
  <p:clrMapOvr>
    <a:masterClrMapping/>
  </p:clrMapOvr>
  <p:transition xmlns:p14="http://schemas.microsoft.com/office/powerpoint/2010/main" advTm="36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5" grpId="0" animBg="1"/>
      <p:bldP spid="136215" grpId="1" animBg="1"/>
      <p:bldP spid="136216" grpId="0"/>
      <p:bldP spid="136216" grpId="1"/>
      <p:bldP spid="136217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Slice Timing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Why?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429000"/>
            <a:ext cx="331152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500438"/>
            <a:ext cx="3960812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1750" y="188913"/>
            <a:ext cx="40322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313" y="0"/>
            <a:ext cx="43926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3492500" y="6500813"/>
            <a:ext cx="261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kumimoji="1" lang="en-US" altLang="zh-CN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Huettel et al., 2004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23213"/>
      </p:ext>
    </p:extLst>
  </p:cSld>
  <p:clrMapOvr>
    <a:masterClrMapping/>
  </p:clrMapOvr>
  <p:transition xmlns:p14="http://schemas.microsoft.com/office/powerpoint/2010/main" advTm="1880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2288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EE43491D-551C-064C-9418-D15D8E31F6D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3276600" y="2564904"/>
            <a:ext cx="1079376" cy="2878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4581525"/>
            <a:ext cx="30591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Total slice number</a:t>
            </a:r>
          </a:p>
          <a:p>
            <a:pPr algn="ctr" eaLnBrk="0" hangingPunct="0"/>
            <a:r>
              <a:rPr lang="en-US" altLang="zh-CN" sz="2000" b="1">
                <a:solidFill>
                  <a:schemeClr val="tx1"/>
                </a:solidFill>
                <a:ea typeface="隶书" charset="0"/>
                <a:cs typeface="隶书" charset="0"/>
              </a:rPr>
              <a:t>(if 0, The slice order is then assumed as interleaved scanning: [1:2:SliceNumber,2:2:SliceNumber]. The reference slice is set to the slice acquired at the middle time point, i.e., SliceOrder(ceil(SliceNumber/2)). SHOULD BE CAUTIOUS!!!)</a:t>
            </a:r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5653310" y="2565400"/>
            <a:ext cx="1150938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9" name="Rectangle 15"/>
          <p:cNvSpPr>
            <a:spLocks noChangeArrowheads="1"/>
          </p:cNvSpPr>
          <p:nvPr/>
        </p:nvSpPr>
        <p:spPr bwMode="auto">
          <a:xfrm>
            <a:off x="34925" y="5661025"/>
            <a:ext cx="2808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Reference slice:</a:t>
            </a:r>
            <a:b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</a:b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slice acquired in the middle time of each TR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4355976" y="2564904"/>
            <a:ext cx="1296144" cy="2878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179388" y="5084763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Slice order: 1:2:33,2:2:32 (interleaved scanning)</a:t>
            </a:r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6804050" y="2565400"/>
            <a:ext cx="576262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34925" y="4941888"/>
            <a:ext cx="2808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12289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100392" y="2276872"/>
            <a:ext cx="8636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36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78" grpId="0" animBg="1"/>
      <p:bldP spid="369678" grpId="1" animBg="1"/>
      <p:bldP spid="369679" grpId="0"/>
      <p:bldP spid="369679" grpId="1"/>
      <p:bldP spid="369680" grpId="0" animBg="1"/>
      <p:bldP spid="369680" grpId="1" animBg="1"/>
      <p:bldP spid="369681" grpId="0"/>
      <p:bldP spid="369681" grpId="1"/>
      <p:bldP spid="369682" grpId="0" animBg="1"/>
      <p:bldP spid="369682" grpId="1" animBg="1"/>
      <p:bldP spid="369683" grpId="0"/>
      <p:bldP spid="369683" grpId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Realign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Why?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1557338"/>
            <a:ext cx="5688013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urse_Data_Process_of_R901-0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5850" y="6419850"/>
            <a:ext cx="285750" cy="285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331157"/>
      </p:ext>
    </p:extLst>
  </p:cSld>
  <p:clrMapOvr>
    <a:masterClrMapping/>
  </p:clrMapOvr>
  <p:transition xmlns:p14="http://schemas.microsoft.com/office/powerpoint/2010/main" advTm="5881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1700213"/>
            <a:ext cx="8066087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{WorkingDir}\RealignParameter\Sub_xxx: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rp_*.txt: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realign parameters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FD_Power_*.txt: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Frame-wise Displacement (Power et al., 2012)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FD_VanDijk_*.txt: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Relative Displacement (Van Dijk et al., 2012)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</a:rPr>
              <a:t>FD_Jenkinson_*.txt: </a:t>
            </a:r>
            <a:r>
              <a:rPr kumimoji="1" lang="en-US" altLang="zh-CN" b="1">
                <a:solidFill>
                  <a:srgbClr val="FFFFFF"/>
                </a:solidFill>
              </a:rPr>
              <a:t>Relative RMS (Jenkinson et al., 2002)</a:t>
            </a:r>
            <a:endParaRPr kumimoji="1" lang="en-US" altLang="zh-CN" b="1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124933" name="Course_Data_Process_of_R15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1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4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3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pic>
        <p:nvPicPr>
          <p:cNvPr id="358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0"/>
            <a:ext cx="7056437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07" name="Rectangle 2"/>
          <p:cNvSpPr>
            <a:spLocks noChangeArrowheads="1"/>
          </p:cNvSpPr>
          <p:nvPr/>
        </p:nvSpPr>
        <p:spPr bwMode="auto">
          <a:xfrm>
            <a:off x="0" y="4941888"/>
            <a:ext cx="1636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(Yan et al., </a:t>
            </a:r>
          </a:p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Neuroimage  </a:t>
            </a:r>
          </a:p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2013)</a:t>
            </a:r>
            <a:endParaRPr lang="en-US" sz="2000"/>
          </a:p>
        </p:txBody>
      </p:sp>
      <p:sp>
        <p:nvSpPr>
          <p:cNvPr id="35840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80CA2B2-6A65-2549-9B5D-5858F6AA6A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8409" name="Course_Data_Process_of_R161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1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0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2066925"/>
            <a:ext cx="806608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{WorkingDir}\RealignParameter:</a:t>
            </a:r>
          </a:p>
          <a:p>
            <a:pPr>
              <a:lnSpc>
                <a:spcPct val="150000"/>
              </a:lnSpc>
            </a:pPr>
            <a:endParaRPr kumimoji="1" lang="en-US" altLang="zh-CN" b="1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ExcludeSubjectsAccordingToMaxHeadMotion.txt</a:t>
            </a:r>
            <a:endParaRPr kumimoji="1" lang="en-US" altLang="zh-CN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835150" y="620713"/>
            <a:ext cx="6578600" cy="57546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Excluding Criteria: 2.5mm and 2.5 degree in max head motion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None</a:t>
            </a: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Excluding Criteria: 2.0mm and 2.0 degree in max head motion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Excluding Criteria: 1.5mm and 1.5 degree in max head motion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endParaRPr lang="en-US" altLang="zh-CN" sz="1600" b="1">
              <a:solidFill>
                <a:srgbClr val="FFFF00"/>
              </a:solidFill>
              <a:latin typeface="Tahoma" charset="0"/>
            </a:endParaRP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Excluding Criteria: 1.0mm and 1.0 degree in max head motion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Sub_007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Sub_012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Sub_013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Sub_017</a:t>
            </a:r>
          </a:p>
          <a:p>
            <a:pPr eaLnBrk="1" hangingPunct="1"/>
            <a:r>
              <a:rPr lang="en-US" altLang="zh-CN" sz="1600" b="1">
                <a:solidFill>
                  <a:srgbClr val="FFFF00"/>
                </a:solidFill>
                <a:latin typeface="Tahoma" charset="0"/>
              </a:rPr>
              <a:t>Sub_018</a:t>
            </a:r>
          </a:p>
        </p:txBody>
      </p:sp>
      <p:sp>
        <p:nvSpPr>
          <p:cNvPr id="12698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8CEC2595-582B-864E-9AD2-D307DE5182C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9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Realign</a:t>
            </a: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827088" y="2066925"/>
            <a:ext cx="806608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Check head motion: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</a:rPr>
              <a:t>HeadMotion.csv: </a:t>
            </a:r>
            <a:r>
              <a:rPr kumimoji="1" lang="en-US" altLang="zh-CN" b="1">
                <a:solidFill>
                  <a:srgbClr val="FFFFFF"/>
                </a:solidFill>
              </a:rPr>
              <a:t>head motion characteristics for each subject (e.g., max or mean motion, mean FD, # or % of FD&gt;0.2)</a:t>
            </a:r>
          </a:p>
          <a:p>
            <a:pPr>
              <a:lnSpc>
                <a:spcPct val="150000"/>
              </a:lnSpc>
            </a:pPr>
            <a:endParaRPr kumimoji="1" lang="en-US" altLang="zh-CN" sz="800" b="1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Threshold: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Group mean (mean FD) + 2 * Group SD (mean FD)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ea typeface="隶书" charset="0"/>
                <a:cs typeface="隶书" charset="0"/>
              </a:rPr>
              <a:t>Yan et al., in press Neuroimage; Di Martino, in press, Mol Psychiatry</a:t>
            </a:r>
          </a:p>
        </p:txBody>
      </p:sp>
      <p:sp>
        <p:nvSpPr>
          <p:cNvPr id="36659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01B0C11-1146-8942-9A5C-9850CD5E193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6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2902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B5C03B4-3CD5-CE48-BFC9-C39A0C5A093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29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7308850" y="2565400"/>
            <a:ext cx="1511300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6988" y="3500438"/>
            <a:ext cx="3060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Voxel-Specific Head Motion Calculation</a:t>
            </a:r>
            <a:endParaRPr lang="en-US" altLang="zh-CN" sz="2000" b="1">
              <a:solidFill>
                <a:schemeClr val="tx1"/>
              </a:solidFill>
              <a:ea typeface="隶书" charset="0"/>
              <a:cs typeface="隶书" charset="0"/>
            </a:endParaRPr>
          </a:p>
        </p:txBody>
      </p:sp>
      <p:sp>
        <p:nvSpPr>
          <p:cNvPr id="129029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29030" name="Rectangle 2"/>
          <p:cNvSpPr>
            <a:spLocks noChangeArrowheads="1"/>
          </p:cNvSpPr>
          <p:nvPr/>
        </p:nvSpPr>
        <p:spPr bwMode="auto">
          <a:xfrm>
            <a:off x="625475" y="4941888"/>
            <a:ext cx="1636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(Yan et al., </a:t>
            </a:r>
          </a:p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Neuroimage  </a:t>
            </a:r>
          </a:p>
          <a:p>
            <a:pPr algn="ctr"/>
            <a:r>
              <a:rPr kumimoji="1" lang="en-US" altLang="zh-CN" sz="2000" b="1">
                <a:ea typeface="隶书" charset="0"/>
                <a:cs typeface="隶书" charset="0"/>
              </a:rPr>
              <a:t>2013)</a:t>
            </a:r>
            <a:endParaRPr lang="en-US" sz="2000"/>
          </a:p>
        </p:txBody>
      </p:sp>
    </p:spTree>
  </p:cSld>
  <p:clrMapOvr>
    <a:masterClrMapping/>
  </p:clrMapOvr>
  <p:transition xmlns:p14="http://schemas.microsoft.com/office/powerpoint/2010/main" advTm="11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609600"/>
            <a:ext cx="3960813" cy="12573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Data Processing Assistant for Resting-State fMRI (DPARSF)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252413" y="3861048"/>
            <a:ext cx="4495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Yan and </a:t>
            </a:r>
            <a:r>
              <a:rPr lang="en-US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Zang</a:t>
            </a:r>
            <a:r>
              <a:rPr lang="en-US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, 2010. Front </a:t>
            </a:r>
            <a:r>
              <a:rPr lang="en-US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Syst</a:t>
            </a:r>
            <a:r>
              <a:rPr lang="en-US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 </a:t>
            </a:r>
            <a:r>
              <a:rPr lang="en-US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Neurosci</a:t>
            </a:r>
            <a:r>
              <a:rPr lang="en-US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.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52919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http://</a:t>
            </a:r>
            <a:r>
              <a:rPr lang="en-US" altLang="zh-CN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rfmri.org</a:t>
            </a: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/DPARSF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16632"/>
            <a:ext cx="611704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691926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ABC573F8-C595-9648-B951-F071ADF7CCA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50000"/>
                </a:spcBef>
              </a:pPr>
              <a:t>30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Voxel-Specific Head Motion Calculation</a:t>
            </a:r>
            <a:br>
              <a:rPr lang="en-US" altLang="zh-CN" b="1">
                <a:latin typeface="Arial" charset="0"/>
                <a:ea typeface="宋体" charset="0"/>
                <a:cs typeface="宋体" charset="0"/>
              </a:rPr>
            </a:br>
            <a:endParaRPr lang="en-US" altLang="zh-CN" b="1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27088" y="1217613"/>
            <a:ext cx="8066087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kumimoji="1" lang="en-US" altLang="zh-CN" b="1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{WorkingDir}\VoxelSpecificHeadMotion\Sub_xxx: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HMvox_x_*.nii: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voxel specific translation in x axis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FDvox_*.nii: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Frame-wise Displacement (relative to the previous time point)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TDvox_*.nii: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Total Displacement (relative to the reference time point)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MeanFDvox.nii: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temporal mean of FDvox for each voxel</a:t>
            </a:r>
          </a:p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MeanTDvox.nii: </a:t>
            </a: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temporal mean of TDvox for each voxel</a:t>
            </a:r>
          </a:p>
          <a:p>
            <a:pPr>
              <a:lnSpc>
                <a:spcPct val="150000"/>
              </a:lnSpc>
            </a:pPr>
            <a:endParaRPr kumimoji="1" lang="en-US" altLang="zh-CN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4400"/>
            <a:ext cx="801052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1080" name="Course_Data_Process_of_R155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0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1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8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75856" y="2852738"/>
            <a:ext cx="9366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2131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Reorient Interactively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04173" y="2852738"/>
            <a:ext cx="792163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5084763"/>
            <a:ext cx="3132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This step could improve the accuracy in coregistration, segmentation and normalization, especially when images had a bad initial orientation.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Also can take as a QC step.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F4F2CB55-07FC-3249-89ED-853398D2B8E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32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51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0"/>
            <a:ext cx="451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Course_Data_Process_of_R151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5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5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17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-27384"/>
            <a:ext cx="4770990" cy="6858000"/>
          </a:xfrm>
          <a:prstGeom prst="rect">
            <a:avLst/>
          </a:prstGeom>
        </p:spPr>
      </p:pic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2987675" y="5157192"/>
            <a:ext cx="1152525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2987675" y="5373216"/>
            <a:ext cx="1152525" cy="1444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2987998" y="5445224"/>
            <a:ext cx="1223962" cy="14446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9" name="Rectangle 7"/>
          <p:cNvSpPr>
            <a:spLocks noChangeArrowheads="1"/>
          </p:cNvSpPr>
          <p:nvPr/>
        </p:nvSpPr>
        <p:spPr bwMode="auto">
          <a:xfrm>
            <a:off x="5004048" y="1196752"/>
            <a:ext cx="214313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2915742" y="6021288"/>
            <a:ext cx="79216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13619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21C347AC-EE60-EC4A-B288-93A5605A795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33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6202" name="Course_Data_Process_of_R151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499992" y="4005064"/>
            <a:ext cx="1944216" cy="23042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5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6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202"/>
                </p:tgtEl>
              </p:cMediaNode>
            </p:audio>
          </p:childTnLst>
        </p:cTn>
      </p:par>
    </p:tnLst>
    <p:bldLst>
      <p:bldP spid="335876" grpId="0" animBg="1"/>
      <p:bldP spid="335876" grpId="1" animBg="1"/>
      <p:bldP spid="335877" grpId="0" animBg="1"/>
      <p:bldP spid="335877" grpId="1" animBg="1"/>
      <p:bldP spid="335878" grpId="0" animBg="1"/>
      <p:bldP spid="335878" grpId="1" animBg="1"/>
      <p:bldP spid="335879" grpId="0" animBg="1"/>
      <p:bldP spid="335879" grpId="1" animBg="1"/>
      <p:bldP spid="33588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-44624"/>
            <a:ext cx="4770990" cy="6858000"/>
          </a:xfrm>
          <a:prstGeom prst="rect">
            <a:avLst/>
          </a:prstGeom>
        </p:spPr>
      </p:pic>
      <p:sp>
        <p:nvSpPr>
          <p:cNvPr id="13721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BFAD509C-3512-754B-B369-8070D3D8FC2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34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2997324"/>
            <a:ext cx="3168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dirty="0">
                <a:solidFill>
                  <a:srgbClr val="FFFFFF"/>
                </a:solidFill>
                <a:ea typeface="隶书" charset="0"/>
                <a:cs typeface="隶书" charset="0"/>
              </a:rPr>
              <a:t>Display the mean image after realignment. (Could take this step as a QC procedure.)</a:t>
            </a:r>
          </a:p>
          <a:p>
            <a:pPr algn="ctr" eaLnBrk="0" hangingPunct="0"/>
            <a:endParaRPr lang="en-US" altLang="zh-CN" sz="20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r>
              <a:rPr lang="en-US" altLang="zh-CN" sz="2000" dirty="0">
                <a:solidFill>
                  <a:srgbClr val="FFFFFF"/>
                </a:solidFill>
                <a:ea typeface="隶书" charset="0"/>
                <a:cs typeface="隶书" charset="0"/>
              </a:rPr>
              <a:t>The reorientation effects on and </a:t>
            </a:r>
            <a:r>
              <a:rPr lang="en-US" altLang="zh-CN" sz="2000" dirty="0">
                <a:solidFill>
                  <a:srgbClr val="FFFF00"/>
                </a:solidFill>
                <a:ea typeface="隶书" charset="0"/>
                <a:cs typeface="隶书" charset="0"/>
              </a:rPr>
              <a:t>realigned</a:t>
            </a:r>
            <a:r>
              <a:rPr lang="en-US" altLang="zh-CN" sz="20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ea typeface="隶书" charset="0"/>
                <a:cs typeface="隶书" charset="0"/>
              </a:rPr>
              <a:t>functional images and voxel-specific head motion images</a:t>
            </a:r>
            <a:r>
              <a:rPr lang="en-US" altLang="zh-CN" sz="2000" dirty="0">
                <a:solidFill>
                  <a:srgbClr val="FFFFFF"/>
                </a:solidFill>
                <a:ea typeface="隶书" charset="0"/>
                <a:cs typeface="隶书" charset="0"/>
              </a:rPr>
              <a:t>. </a:t>
            </a:r>
            <a:endParaRPr lang="en-US" altLang="zh-CN" sz="2000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endParaRPr lang="en-US" altLang="zh-CN" sz="2000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r>
              <a:rPr lang="en-US" altLang="zh-CN" sz="20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QC scores and comments are stored at {</a:t>
            </a:r>
            <a:r>
              <a:rPr lang="en-US" altLang="zh-CN" sz="2000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WorkDir</a:t>
            </a:r>
            <a:r>
              <a:rPr lang="en-US" altLang="zh-CN" sz="20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}/QC</a:t>
            </a:r>
            <a:endParaRPr lang="en-US" altLang="zh-CN" sz="2000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0" y="3933056"/>
            <a:ext cx="3744416" cy="23762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8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235075"/>
            <a:ext cx="3960813" cy="1257300"/>
          </a:xfrm>
        </p:spPr>
        <p:txBody>
          <a:bodyPr/>
          <a:lstStyle/>
          <a:p>
            <a:r>
              <a:rPr lang="en-US" altLang="zh-CN" sz="3200" b="1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Automask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generation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35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8794" name="Course_Data_Process_of_R153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1916832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FFFF00"/>
                </a:solidFill>
                <a:ea typeface="隶书" charset="0"/>
                <a:cs typeface="隶书" charset="0"/>
              </a:rPr>
              <a:t/>
            </a:r>
            <a:br>
              <a:rPr lang="en-US" altLang="zh-CN" sz="2800" b="1" dirty="0">
                <a:solidFill>
                  <a:srgbClr val="FFFF00"/>
                </a:solidFill>
                <a:ea typeface="隶书" charset="0"/>
                <a:cs typeface="隶书" charset="0"/>
              </a:rPr>
            </a:br>
            <a:r>
              <a:rPr lang="en-US" altLang="zh-CN" sz="1800" b="1" dirty="0">
                <a:solidFill>
                  <a:srgbClr val="FFFF00"/>
                </a:solidFill>
                <a:ea typeface="隶书" charset="0"/>
                <a:cs typeface="隶书" charset="0"/>
              </a:rPr>
              <a:t>For checking EPI coverage and generating group mask</a:t>
            </a:r>
            <a:endParaRPr lang="en-US" sz="1800" dirty="0">
              <a:solidFill>
                <a:srgbClr val="FFFF00"/>
              </a:solidFill>
              <a:ea typeface="宋体" charset="-122"/>
              <a:cs typeface="宋体" charset="-122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139952" y="2780928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577" y="2996952"/>
            <a:ext cx="1906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FunImgAR</a:t>
            </a: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/Sub_001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356992"/>
            <a:ext cx="1365250" cy="141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3478510"/>
            <a:ext cx="1327150" cy="139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9672" y="3607668"/>
            <a:ext cx="1327150" cy="1333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7544" y="5085184"/>
            <a:ext cx="1980154" cy="1772816"/>
            <a:chOff x="467544" y="5085184"/>
            <a:chExt cx="1980154" cy="17728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5576" y="5473700"/>
              <a:ext cx="1219200" cy="1384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7544" y="5085184"/>
              <a:ext cx="1980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FFFF"/>
                  </a:solidFill>
                  <a:ea typeface="宋体" charset="-122"/>
                  <a:cs typeface="宋体" charset="-122"/>
                </a:rPr>
                <a:t>Masks/</a:t>
              </a:r>
              <a:r>
                <a:rPr lang="en-US" sz="1800" dirty="0" err="1">
                  <a:solidFill>
                    <a:srgbClr val="FFFFFF"/>
                  </a:solidFill>
                  <a:ea typeface="宋体" charset="-122"/>
                  <a:cs typeface="宋体" charset="-122"/>
                </a:rPr>
                <a:t>AutoMasks</a:t>
              </a:r>
              <a:r>
                <a:rPr lang="en-US" sz="1800" dirty="0">
                  <a:solidFill>
                    <a:srgbClr val="FFFFFF"/>
                  </a:solidFill>
                  <a:ea typeface="宋体" charset="-122"/>
                  <a:cs typeface="宋体" charset="-122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079709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94"/>
                </p:tgtEl>
              </p:cMediaNode>
            </p:audio>
          </p:childTnLst>
        </p:cTn>
      </p:par>
    </p:tnLst>
    <p:bldLst>
      <p:bldP spid="2" grpId="0"/>
      <p:bldP spid="11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824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868BD66-EDAB-4045-99B2-B2F0F2CBE10D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36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5076898" y="2852936"/>
            <a:ext cx="1079277" cy="28872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3357563"/>
            <a:ext cx="30591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T1 DICOM files to NIfTI (based on MRIcroN’s 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dcm2nii)</a:t>
            </a:r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6804173" y="2852738"/>
            <a:ext cx="7921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9" name="Rectangle 15"/>
          <p:cNvSpPr>
            <a:spLocks noChangeArrowheads="1"/>
          </p:cNvSpPr>
          <p:nvPr/>
        </p:nvSpPr>
        <p:spPr bwMode="auto">
          <a:xfrm>
            <a:off x="179388" y="5373688"/>
            <a:ext cx="2808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Reorient T1 image Interactively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6229573" y="2852738"/>
            <a:ext cx="57467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6350" y="42211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Crop T1 image (.nii, .nii.gz, .img) 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(based on MRIcroN’s 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Dcm2nii)</a:t>
            </a:r>
          </a:p>
        </p:txBody>
      </p:sp>
      <p:sp>
        <p:nvSpPr>
          <p:cNvPr id="13825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pic>
        <p:nvPicPr>
          <p:cNvPr id="138255" name="Course_Data_Process_of_R1553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255"/>
                </p:tgtEl>
              </p:cMediaNode>
            </p:audio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78" grpId="0" animBg="1"/>
      <p:bldP spid="369678" grpId="1" animBg="1"/>
      <p:bldP spid="369679" grpId="0"/>
      <p:bldP spid="369679" grpId="1"/>
      <p:bldP spid="369680" grpId="0" animBg="1"/>
      <p:bldP spid="369680" grpId="1" animBg="1"/>
      <p:bldP spid="369681" grpId="0"/>
      <p:bldP spid="36968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235075"/>
            <a:ext cx="3960813" cy="12573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Brain extraction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(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Skullstrip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)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6207" name="Rectangle 15"/>
          <p:cNvSpPr>
            <a:spLocks noChangeArrowheads="1"/>
          </p:cNvSpPr>
          <p:nvPr/>
        </p:nvSpPr>
        <p:spPr bwMode="auto">
          <a:xfrm>
            <a:off x="395288" y="4437063"/>
            <a:ext cx="25209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altLang="zh-CN" sz="1800" b="1" u="sng" dirty="0">
                <a:solidFill>
                  <a:srgbClr val="FFFFFF"/>
                </a:solidFill>
                <a:ea typeface="隶书" charset="0"/>
                <a:cs typeface="隶书" charset="0"/>
              </a:rPr>
              <a:t>For Linux and Mac: </a:t>
            </a:r>
            <a:r>
              <a:rPr lang="en-US" altLang="zh-CN" sz="1800" b="1" dirty="0">
                <a:solidFill>
                  <a:srgbClr val="FFFFFF"/>
                </a:solidFill>
                <a:ea typeface="隶书" charset="0"/>
                <a:cs typeface="隶书" charset="0"/>
              </a:rPr>
              <a:t>Need to install FSL.</a:t>
            </a:r>
          </a:p>
          <a:p>
            <a:pPr eaLnBrk="0" hangingPunct="0"/>
            <a:endParaRPr lang="en-US" altLang="zh-CN" sz="1800" b="1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eaLnBrk="0" hangingPunct="0"/>
            <a:r>
              <a:rPr lang="en-US" altLang="zh-CN" sz="1800" b="1" u="sng" dirty="0">
                <a:solidFill>
                  <a:srgbClr val="FFFFFF"/>
                </a:solidFill>
                <a:ea typeface="隶书" charset="0"/>
                <a:cs typeface="隶书" charset="0"/>
              </a:rPr>
              <a:t>For Windows:</a:t>
            </a:r>
          </a:p>
          <a:p>
            <a:pPr eaLnBrk="0" hangingPunct="0"/>
            <a:r>
              <a:rPr lang="en-US" altLang="zh-CN" sz="1800" b="1" dirty="0">
                <a:solidFill>
                  <a:srgbClr val="FFFFFF"/>
                </a:solidFill>
                <a:ea typeface="隶书" charset="0"/>
                <a:cs typeface="隶书" charset="0"/>
              </a:rPr>
              <a:t>Thanks to Chris </a:t>
            </a:r>
            <a:r>
              <a:rPr lang="en-US" altLang="zh-CN" sz="18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Rorden's</a:t>
            </a:r>
            <a:r>
              <a:rPr lang="en-US" altLang="zh-CN" sz="1800" b="1" dirty="0">
                <a:solidFill>
                  <a:srgbClr val="FFFFFF"/>
                </a:solidFill>
                <a:ea typeface="隶书" charset="0"/>
                <a:cs typeface="隶书" charset="0"/>
              </a:rPr>
              <a:t> compiled version of bet in </a:t>
            </a:r>
            <a:r>
              <a:rPr lang="en-US" altLang="zh-CN" sz="18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MRIcroN</a:t>
            </a:r>
            <a:r>
              <a:rPr lang="en-US" altLang="zh-CN" sz="1800" b="1" dirty="0">
                <a:solidFill>
                  <a:srgbClr val="FFFFFF"/>
                </a:solidFill>
                <a:ea typeface="隶书" charset="0"/>
                <a:cs typeface="隶书" charset="0"/>
              </a:rPr>
              <a:t>, our modified version can work on </a:t>
            </a:r>
            <a:r>
              <a:rPr lang="en-US" altLang="zh-CN" sz="18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NIfTI</a:t>
            </a:r>
            <a:r>
              <a:rPr lang="en-US" altLang="zh-CN" sz="1800" b="1" dirty="0">
                <a:solidFill>
                  <a:srgbClr val="FFFFFF"/>
                </a:solidFill>
                <a:ea typeface="隶书" charset="0"/>
                <a:cs typeface="隶书" charset="0"/>
              </a:rPr>
              <a:t> images directly.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52320" y="2852936"/>
            <a:ext cx="50405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37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8794" name="Course_Data_Process_of_R153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684584" y="221705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/>
            </a:r>
            <a:b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</a:b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For better </a:t>
            </a:r>
            <a:r>
              <a:rPr lang="en-US" altLang="zh-CN" sz="20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coregistration</a:t>
            </a:r>
            <a:endParaRPr lang="en-US" sz="2000" dirty="0">
              <a:solidFill>
                <a:srgbClr val="FFFF00"/>
              </a:solidFill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2131884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8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94"/>
                </p:tgtEl>
              </p:cMediaNode>
            </p:audio>
          </p:childTnLst>
        </p:cTn>
      </p:par>
    </p:tnLst>
    <p:bldLst>
      <p:bldP spid="136207" grpId="0"/>
      <p:bldP spid="9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rPr>
              <a:pPr algn="ctr"/>
              <a:t>38</a:t>
            </a:fld>
            <a:endParaRPr lang="en-US" altLang="zh-CN" sz="1400">
              <a:solidFill>
                <a:srgbClr val="FFFF00"/>
              </a:solidFill>
              <a:latin typeface="Arial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2197">
            <a:off x="827584" y="1362254"/>
            <a:ext cx="1872208" cy="231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4740">
            <a:off x="755576" y="4098558"/>
            <a:ext cx="1887736" cy="237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556792"/>
            <a:ext cx="2664469" cy="2087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314582"/>
            <a:ext cx="2679817" cy="217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3615988"/>
            <a:ext cx="1529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T1Img/Sub_001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6474822"/>
            <a:ext cx="1814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T1ImgBet/Sub_001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6367" y="3594502"/>
            <a:ext cx="331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RealignParameter</a:t>
            </a: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/Sub_001/mean*.</a:t>
            </a: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nii</a:t>
            </a:r>
            <a:endParaRPr lang="en-US" sz="1600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6402814"/>
            <a:ext cx="3700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RealignParameter</a:t>
            </a: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/Sub_001/</a:t>
            </a: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Bet_mean</a:t>
            </a: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*.</a:t>
            </a: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nii</a:t>
            </a:r>
            <a:endParaRPr lang="en-US" sz="1600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56" y="4101807"/>
            <a:ext cx="1887736" cy="23730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5496" y="3522494"/>
            <a:ext cx="504056" cy="648072"/>
            <a:chOff x="755576" y="3501008"/>
            <a:chExt cx="504056" cy="648072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1259632" y="3501008"/>
              <a:ext cx="0" cy="64807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755576" y="350100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FFFF"/>
                  </a:solidFill>
                  <a:ea typeface="宋体" charset="-122"/>
                  <a:cs typeface="宋体" charset="-122"/>
                </a:rPr>
                <a:t>bet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>
            <a:off x="3059832" y="5394702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thickThin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705452" y="539470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Coregister</a:t>
            </a:r>
            <a:endParaRPr lang="en-US" sz="1800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99792" y="3666510"/>
            <a:ext cx="1008112" cy="1368152"/>
            <a:chOff x="3419872" y="3645024"/>
            <a:chExt cx="1008112" cy="1368152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3419872" y="3645024"/>
              <a:ext cx="504056" cy="1368152"/>
            </a:xfrm>
            <a:prstGeom prst="straightConnector1">
              <a:avLst/>
            </a:prstGeom>
            <a:solidFill>
              <a:schemeClr val="accent1"/>
            </a:solidFill>
            <a:ln w="57150" cap="flat" cmpd="thickThin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653413" y="407707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FFFFF"/>
                  </a:solidFill>
                  <a:ea typeface="宋体" charset="-122"/>
                  <a:cs typeface="宋体" charset="-122"/>
                </a:rPr>
                <a:t>Apply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89247" y="260648"/>
            <a:ext cx="2031225" cy="2642810"/>
            <a:chOff x="6789247" y="260648"/>
            <a:chExt cx="2031225" cy="26428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4248" y="260648"/>
              <a:ext cx="1872208" cy="2312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89247" y="2564904"/>
              <a:ext cx="20312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rgbClr val="FFFFFF"/>
                  </a:solidFill>
                  <a:ea typeface="宋体" charset="-122"/>
                  <a:cs typeface="宋体" charset="-122"/>
                </a:rPr>
                <a:t>T1ImgCoreg/Sub_001</a:t>
              </a:r>
            </a:p>
          </p:txBody>
        </p:sp>
      </p:grpSp>
      <p:cxnSp>
        <p:nvCxnSpPr>
          <p:cNvPr id="104448" name="Elbow Connector 104447"/>
          <p:cNvCxnSpPr>
            <a:stCxn id="29" idx="2"/>
          </p:cNvCxnSpPr>
          <p:nvPr/>
        </p:nvCxnSpPr>
        <p:spPr bwMode="auto">
          <a:xfrm>
            <a:off x="7740352" y="2924944"/>
            <a:ext cx="914400" cy="914400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452" name="TextBox 104451"/>
          <p:cNvSpPr txBox="1"/>
          <p:nvPr/>
        </p:nvSpPr>
        <p:spPr>
          <a:xfrm>
            <a:off x="7755885" y="328498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Segment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251147" y="144016"/>
            <a:ext cx="3960813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Bet &amp;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Coregistration</a:t>
            </a: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61355"/>
      </p:ext>
    </p:extLst>
  </p:cSld>
  <p:clrMapOvr>
    <a:masterClrMapping/>
  </p:clrMapOvr>
  <p:transition xmlns:p14="http://schemas.microsoft.com/office/powerpoint/2010/main" advTm="14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92593E-6 C 0.02413 0.02223 0.28107 0.05001 0.34027 0.03334 C 0.39947 0.01667 0.37968 -0.07777 0.35555 -0.09999 C 0.33142 -0.12221 0.25434 -0.11573 0.19583 -0.09999 C 0.13732 -0.08425 -0.02414 -0.02221 4.16667E-6 5.92593E-6 Z " pathEditMode="relative" ptsTypes="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44 0.18125 C -0.52673 0.06782 -0.38385 -0.04561 -0.27222 -0.07593 C -0.16059 -0.10625 -0.046 -0.01366 8.67362E-19 -7.40741E-7 " pathEditMode="relative" ptsTypes="a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1044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7884368" y="2852936"/>
            <a:ext cx="1080120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2131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Coregister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 T1 image to functional space</a:t>
            </a: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642568"/>
      </p:ext>
    </p:ext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609600"/>
            <a:ext cx="4032449" cy="28194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DPABI: a toolbox for Data Processing &amp; Analysis of Brain Imaging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5668506"/>
            <a:ext cx="21486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http://</a:t>
            </a:r>
            <a:r>
              <a:rPr lang="en-US" altLang="zh-CN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rfmri.org</a:t>
            </a: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/</a:t>
            </a:r>
            <a:r>
              <a:rPr lang="en-US" altLang="zh-CN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dpabi</a:t>
            </a:r>
            <a:endParaRPr lang="en-US" altLang="zh-CN" sz="1800" dirty="0">
              <a:solidFill>
                <a:srgbClr val="FFFFFF"/>
              </a:solidFill>
              <a:ea typeface="宋体" charset="-122"/>
              <a:cs typeface="宋体" charset="-12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http://</a:t>
            </a:r>
            <a:r>
              <a:rPr lang="en-US" altLang="zh-CN" sz="18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dpabi.org</a:t>
            </a:r>
            <a:endParaRPr lang="en-US" altLang="zh-CN" sz="1800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31409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800" dirty="0">
                <a:solidFill>
                  <a:srgbClr val="FFFFFF"/>
                </a:solidFill>
                <a:ea typeface="宋体" charset="-122"/>
                <a:cs typeface="宋体" charset="-122"/>
              </a:rPr>
              <a:t>License: GNU GPL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72" y="3789040"/>
            <a:ext cx="6858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130" r="7146"/>
          <a:stretch/>
        </p:blipFill>
        <p:spPr>
          <a:xfrm>
            <a:off x="2674764" y="3789040"/>
            <a:ext cx="6731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Chao-Gan Yan </a:t>
            </a:r>
            <a:r>
              <a:rPr lang="en-US" sz="1400" dirty="0">
                <a:solidFill>
                  <a:srgbClr val="FFFFFF"/>
                </a:solidFill>
                <a:ea typeface="宋体" charset="-122"/>
                <a:cs typeface="宋体" charset="-122"/>
              </a:rPr>
              <a:t>Programmer Initiator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9752" y="465313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Xin</a:t>
            </a:r>
            <a:r>
              <a:rPr lang="en-US" sz="1600" dirty="0">
                <a:solidFill>
                  <a:srgbClr val="FFFFFF"/>
                </a:solidFill>
                <a:ea typeface="宋体" charset="-122"/>
                <a:cs typeface="宋体" charset="-122"/>
              </a:rPr>
              <a:t>-Di Wang </a:t>
            </a:r>
            <a:r>
              <a:rPr lang="en-US" sz="1400" dirty="0">
                <a:solidFill>
                  <a:srgbClr val="FFFFFF"/>
                </a:solidFill>
                <a:ea typeface="宋体" charset="-122"/>
                <a:cs typeface="宋体" charset="-122"/>
              </a:rPr>
              <a:t>Programmer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260648"/>
            <a:ext cx="440939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31774"/>
      </p:ext>
    </p:extLst>
  </p:cSld>
  <p:clrMapOvr>
    <a:masterClrMapping/>
  </p:clrMapOvr>
  <p:transition xmlns:p14="http://schemas.microsoft.com/office/powerpoint/2010/main" advTm="10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4233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45C65EF-DB33-264D-B931-1D43C1253FB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40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3347219" y="3068638"/>
            <a:ext cx="72072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3357563"/>
            <a:ext cx="30591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Unified Segmentation.</a:t>
            </a:r>
          </a:p>
          <a:p>
            <a:pPr algn="ctr" eaLnBrk="0" hangingPunct="0"/>
            <a:r>
              <a:rPr lang="en-US" altLang="zh-CN" sz="2000" b="1" dirty="0">
                <a:solidFill>
                  <a:schemeClr val="tx1"/>
                </a:solidFill>
                <a:ea typeface="隶书" charset="0"/>
                <a:cs typeface="隶书" charset="0"/>
              </a:rPr>
              <a:t>Information will be used in spatial normalization</a:t>
            </a:r>
            <a:r>
              <a:rPr lang="en-US" altLang="zh-CN" sz="2000" b="1" dirty="0" smtClean="0">
                <a:solidFill>
                  <a:schemeClr val="tx1"/>
                </a:solidFill>
                <a:ea typeface="隶书" charset="0"/>
                <a:cs typeface="隶书" charset="0"/>
              </a:rPr>
              <a:t>.</a:t>
            </a:r>
          </a:p>
          <a:p>
            <a:pPr algn="ctr" eaLnBrk="0" hangingPunct="0"/>
            <a:r>
              <a:rPr lang="en-US" altLang="zh-CN" sz="2000" b="1" dirty="0" smtClean="0">
                <a:ea typeface="隶书" charset="0"/>
                <a:cs typeface="隶书" charset="0"/>
              </a:rPr>
              <a:t>(In SPM12: old segment)</a:t>
            </a:r>
            <a:endParaRPr lang="en-US" altLang="zh-CN" sz="2000" b="1" dirty="0">
              <a:ea typeface="隶书" charset="0"/>
              <a:cs typeface="隶书" charset="0"/>
            </a:endParaRPr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5506913" y="3068638"/>
            <a:ext cx="345757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9" name="Rectangle 15"/>
          <p:cNvSpPr>
            <a:spLocks noChangeArrowheads="1"/>
          </p:cNvSpPr>
          <p:nvPr/>
        </p:nvSpPr>
        <p:spPr bwMode="auto">
          <a:xfrm>
            <a:off x="179388" y="5373688"/>
            <a:ext cx="2808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Affine regularisation in segmentation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3923928" y="3068638"/>
            <a:ext cx="144145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6350" y="42211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New Segment and DARTEL.</a:t>
            </a:r>
          </a:p>
          <a:p>
            <a:pPr algn="ctr" eaLnBrk="0" hangingPunct="0"/>
            <a:r>
              <a:rPr lang="en-US" altLang="zh-CN" sz="2000" b="1">
                <a:solidFill>
                  <a:schemeClr val="tx1"/>
                </a:solidFill>
                <a:ea typeface="隶书" charset="0"/>
                <a:cs typeface="隶书" charset="0"/>
              </a:rPr>
              <a:t>Information will be used in spatial normalization.</a:t>
            </a:r>
          </a:p>
          <a:p>
            <a:pPr algn="ctr" eaLnBrk="0" hangingPunct="0"/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42345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8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78" grpId="0" animBg="1"/>
      <p:bldP spid="369679" grpId="0"/>
      <p:bldP spid="369680" grpId="0" animBg="1"/>
      <p:bldP spid="369680" grpId="1" animBg="1"/>
      <p:bldP spid="369681" grpId="0"/>
      <p:bldP spid="369681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BB1AEA5-0248-774A-9BB5-8481885B753E}" type="slidenum">
              <a:rPr lang="en-US" altLang="zh-CN">
                <a:latin typeface="Arial"/>
              </a:rPr>
              <a:pPr/>
              <a:t>41</a:t>
            </a:fld>
            <a:endParaRPr lang="en-US" altLang="zh-CN">
              <a:latin typeface="Arial"/>
            </a:endParaRPr>
          </a:p>
        </p:txBody>
      </p:sp>
      <p:pic>
        <p:nvPicPr>
          <p:cNvPr id="10772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69963"/>
            <a:ext cx="734377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7251" name="Rectangle 3"/>
          <p:cNvSpPr>
            <a:spLocks noChangeArrowheads="1"/>
          </p:cNvSpPr>
          <p:nvPr/>
        </p:nvSpPr>
        <p:spPr bwMode="auto">
          <a:xfrm>
            <a:off x="2916238" y="1844675"/>
            <a:ext cx="12239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2268538" y="2205038"/>
            <a:ext cx="3095625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53" name="Rectangle 5"/>
          <p:cNvSpPr>
            <a:spLocks noChangeArrowheads="1"/>
          </p:cNvSpPr>
          <p:nvPr/>
        </p:nvSpPr>
        <p:spPr bwMode="auto">
          <a:xfrm>
            <a:off x="2268538" y="2565400"/>
            <a:ext cx="3095625" cy="433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54" name="Rectangle 6"/>
          <p:cNvSpPr>
            <a:spLocks noChangeArrowheads="1"/>
          </p:cNvSpPr>
          <p:nvPr/>
        </p:nvSpPr>
        <p:spPr bwMode="auto">
          <a:xfrm>
            <a:off x="2195513" y="5300663"/>
            <a:ext cx="3313112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55" name="Rectangle 7"/>
          <p:cNvSpPr>
            <a:spLocks noChangeArrowheads="1"/>
          </p:cNvSpPr>
          <p:nvPr/>
        </p:nvSpPr>
        <p:spPr bwMode="auto">
          <a:xfrm>
            <a:off x="2124075" y="4292600"/>
            <a:ext cx="338455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57" name="Rectangle 9"/>
          <p:cNvSpPr>
            <a:spLocks noChangeArrowheads="1"/>
          </p:cNvSpPr>
          <p:nvPr/>
        </p:nvSpPr>
        <p:spPr bwMode="auto">
          <a:xfrm>
            <a:off x="7380288" y="765175"/>
            <a:ext cx="1763712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GM in original space</a:t>
            </a:r>
          </a:p>
        </p:txBody>
      </p:sp>
      <p:sp>
        <p:nvSpPr>
          <p:cNvPr id="1077258" name="Rectangle 10"/>
          <p:cNvSpPr>
            <a:spLocks noChangeArrowheads="1"/>
          </p:cNvSpPr>
          <p:nvPr/>
        </p:nvSpPr>
        <p:spPr bwMode="auto">
          <a:xfrm>
            <a:off x="7451725" y="1844675"/>
            <a:ext cx="169227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WM in original space</a:t>
            </a:r>
          </a:p>
        </p:txBody>
      </p:sp>
      <p:sp>
        <p:nvSpPr>
          <p:cNvPr id="1077259" name="Rectangle 11"/>
          <p:cNvSpPr>
            <a:spLocks noChangeArrowheads="1"/>
          </p:cNvSpPr>
          <p:nvPr/>
        </p:nvSpPr>
        <p:spPr bwMode="auto">
          <a:xfrm>
            <a:off x="7451725" y="4357688"/>
            <a:ext cx="1728788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GM in normalized space</a:t>
            </a:r>
          </a:p>
        </p:txBody>
      </p:sp>
      <p:sp>
        <p:nvSpPr>
          <p:cNvPr id="1077260" name="Rectangle 12"/>
          <p:cNvSpPr>
            <a:spLocks noChangeArrowheads="1"/>
          </p:cNvSpPr>
          <p:nvPr/>
        </p:nvSpPr>
        <p:spPr bwMode="auto">
          <a:xfrm>
            <a:off x="7380288" y="3500438"/>
            <a:ext cx="21240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Modulated GM in normalized space</a:t>
            </a:r>
          </a:p>
        </p:txBody>
      </p:sp>
      <p:sp>
        <p:nvSpPr>
          <p:cNvPr id="1077261" name="Rectangle 13"/>
          <p:cNvSpPr>
            <a:spLocks noChangeArrowheads="1"/>
          </p:cNvSpPr>
          <p:nvPr/>
        </p:nvSpPr>
        <p:spPr bwMode="auto">
          <a:xfrm>
            <a:off x="2124075" y="2997200"/>
            <a:ext cx="3311525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7262" name="Rectangle 14"/>
          <p:cNvSpPr>
            <a:spLocks noChangeArrowheads="1"/>
          </p:cNvSpPr>
          <p:nvPr/>
        </p:nvSpPr>
        <p:spPr bwMode="auto">
          <a:xfrm>
            <a:off x="7524750" y="2276475"/>
            <a:ext cx="161925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CSF in original space</a:t>
            </a:r>
          </a:p>
        </p:txBody>
      </p:sp>
      <p:sp>
        <p:nvSpPr>
          <p:cNvPr id="1077263" name="Rectangle 15"/>
          <p:cNvSpPr>
            <a:spLocks noGrp="1" noChangeArrowheads="1"/>
          </p:cNvSpPr>
          <p:nvPr>
            <p:ph type="title"/>
          </p:nvPr>
        </p:nvSpPr>
        <p:spPr>
          <a:xfrm>
            <a:off x="2700338" y="155575"/>
            <a:ext cx="4535487" cy="536575"/>
          </a:xfrm>
          <a:noFill/>
          <a:ln/>
        </p:spPr>
        <p:txBody>
          <a:bodyPr/>
          <a:lstStyle/>
          <a:p>
            <a:r>
              <a:rPr lang="en-US" altLang="zh-CN" sz="3200" b="1">
                <a:latin typeface="Times New Roman" charset="0"/>
                <a:ea typeface="宋体" charset="0"/>
                <a:cs typeface="宋体" charset="0"/>
              </a:rPr>
              <a:t>By-Product: VBM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061695"/>
      </p:ext>
    </p:extLst>
  </p:cSld>
  <p:clrMapOvr>
    <a:masterClrMapping/>
  </p:clrMapOvr>
  <p:transition xmlns:p14="http://schemas.microsoft.com/office/powerpoint/2010/main" advTm="5229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77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animBg="1"/>
      <p:bldP spid="1077251" grpId="1" animBg="1"/>
      <p:bldP spid="1077252" grpId="0" animBg="1"/>
      <p:bldP spid="1077252" grpId="1" animBg="1"/>
      <p:bldP spid="1077253" grpId="0" animBg="1"/>
      <p:bldP spid="1077253" grpId="1" animBg="1"/>
      <p:bldP spid="1077254" grpId="0" animBg="1"/>
      <p:bldP spid="1077254" grpId="1" animBg="1"/>
      <p:bldP spid="1077255" grpId="0" animBg="1"/>
      <p:bldP spid="1077257" grpId="0"/>
      <p:bldP spid="1077257" grpId="1"/>
      <p:bldP spid="1077258" grpId="0"/>
      <p:bldP spid="1077258" grpId="1"/>
      <p:bldP spid="1077259" grpId="0"/>
      <p:bldP spid="1077260" grpId="0"/>
      <p:bldP spid="1077261" grpId="0" animBg="1"/>
      <p:bldP spid="1077261" grpId="1" animBg="1"/>
      <p:bldP spid="107726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4438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B847365-FE3D-5D49-A8DA-A86B773E7BED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42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3276600" y="3284538"/>
            <a:ext cx="17272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3213100"/>
            <a:ext cx="305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Nuisance Covariates Regression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5076056" y="3284538"/>
            <a:ext cx="115093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6350" y="47244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Polynomial trends as regressors: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0: constant (no trends)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1: constant + linear trend (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same as linear detrend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)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2: constant + linear trend + quadratic trend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3: constant + linear trend + quadratic trend + cubic trend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...</a:t>
            </a:r>
          </a:p>
        </p:txBody>
      </p:sp>
      <p:sp>
        <p:nvSpPr>
          <p:cNvPr id="14439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1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80" grpId="0" animBg="1"/>
      <p:bldP spid="36968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4643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F38B407-FEED-9747-BB27-078FFCBF40B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43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6300788" y="3284538"/>
            <a:ext cx="10080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3213100"/>
            <a:ext cx="305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Head Motion regression model</a:t>
            </a:r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8027988" y="3284538"/>
            <a:ext cx="93662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9" name="Rectangle 15"/>
          <p:cNvSpPr>
            <a:spLocks noChangeArrowheads="1"/>
          </p:cNvSpPr>
          <p:nvPr/>
        </p:nvSpPr>
        <p:spPr bwMode="auto">
          <a:xfrm>
            <a:off x="107950" y="4221163"/>
            <a:ext cx="2808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Derivative 12: 6 head motion parameters, 6 first derivatives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7235825" y="3284538"/>
            <a:ext cx="8651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6350" y="3500438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6 head motion parameters</a:t>
            </a:r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3348038" y="3500438"/>
            <a:ext cx="93662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11113" y="5086350"/>
            <a:ext cx="2808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Friston 24-parameter model: 6 head motion parameters, 6 head motion parameters one time point before, and the 12 corresponding squared items (Friston et al., 1996).</a:t>
            </a:r>
          </a:p>
        </p:txBody>
      </p:sp>
      <p:sp>
        <p:nvSpPr>
          <p:cNvPr id="146443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4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78" grpId="0" animBg="1"/>
      <p:bldP spid="369678" grpId="1" animBg="1"/>
      <p:bldP spid="369679" grpId="0"/>
      <p:bldP spid="369679" grpId="1"/>
      <p:bldP spid="369680" grpId="0" animBg="1"/>
      <p:bldP spid="369680" grpId="1" animBg="1"/>
      <p:bldP spid="369681" grpId="0"/>
      <p:bldP spid="369681" grpId="1"/>
      <p:bldP spid="369682" grpId="0" animBg="1"/>
      <p:bldP spid="36968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4848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18FF481-8F15-D744-BB92-18DADDE1055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44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4356100" y="3500438"/>
            <a:ext cx="10795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4076700"/>
            <a:ext cx="305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Voxel-specific 12-parameter model: the 3 voxel-specific translation motion parameters in x, y, z, the same 3 parameters for one time point before, and the 6 corresponding squared items</a:t>
            </a:r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5436096" y="3500438"/>
            <a:ext cx="18716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-107950" y="5900738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Head Motion Scrubbing Regressors</a:t>
            </a:r>
          </a:p>
        </p:txBody>
      </p:sp>
      <p:sp>
        <p:nvSpPr>
          <p:cNvPr id="148487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1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80" grpId="0" animBg="1"/>
      <p:bldP spid="36968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95288" y="3068638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Each “bad” time point defined by FD will be used as a separate regressor.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052736"/>
            <a:ext cx="6489700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-36513" y="3068638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Yan et al., 2013, Neuroimage </a:t>
            </a:r>
          </a:p>
        </p:txBody>
      </p:sp>
      <p:pic>
        <p:nvPicPr>
          <p:cNvPr id="3645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3850"/>
            <a:ext cx="588645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advTm="3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491880" y="3789040"/>
            <a:ext cx="2016224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50138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Nuisance 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Regressors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(WM, CSF, Global)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721356"/>
      </p:ext>
    </p:ext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764704"/>
            <a:ext cx="6624736" cy="4359869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235075"/>
            <a:ext cx="3275856" cy="12573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Nuisance Regression</a:t>
            </a: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algn="ctr" eaLnBrk="1" hangingPunct="1"/>
              <a:t>48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51520" y="4437112"/>
            <a:ext cx="878497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eaLnBrk="0" hangingPunct="0">
              <a:buFont typeface="Wingdings" charset="2"/>
              <a:buChar char="Ø"/>
            </a:pP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Mask based on segmentation or SPM 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apriori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marL="342900" indent="-342900" eaLnBrk="0" hangingPunct="0">
              <a:buFont typeface="Wingdings" charset="2"/>
              <a:buChar char="Ø"/>
            </a:pP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CompCor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 or mean </a:t>
            </a: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[note: for </a:t>
            </a:r>
            <a:r>
              <a:rPr lang="en-US" altLang="zh-CN" sz="20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CompCor</a:t>
            </a: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, </a:t>
            </a:r>
            <a:r>
              <a:rPr lang="en-US" altLang="zh-CN" sz="20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detrend</a:t>
            </a: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 (demean) and variance normalization will be applied before PCA, according to </a:t>
            </a:r>
            <a:r>
              <a:rPr lang="en-US" altLang="zh-CN" sz="20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Behzadi</a:t>
            </a: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 et al., 2007]</a:t>
            </a:r>
          </a:p>
          <a:p>
            <a:pPr marL="342900" indent="-342900" eaLnBrk="0" hangingPunct="0">
              <a:buFont typeface="Wingdings" charset="2"/>
              <a:buChar char="Ø"/>
            </a:pP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Global Signal based on 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Automask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91994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508104" y="3789040"/>
            <a:ext cx="1080120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50138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Define other covariates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959446"/>
      </p:ext>
    </p:ext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AAC471E-B7AD-A14E-A3E1-6F0A979119A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2402" name="Rectangle 34"/>
          <p:cNvSpPr>
            <a:spLocks noGrp="1" noChangeArrowheads="1"/>
          </p:cNvSpPr>
          <p:nvPr>
            <p:ph type="title"/>
          </p:nvPr>
        </p:nvSpPr>
        <p:spPr>
          <a:xfrm>
            <a:off x="1547813" y="476250"/>
            <a:ext cx="6337300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938019" name="Line 35"/>
          <p:cNvSpPr>
            <a:spLocks noChangeShapeType="1"/>
          </p:cNvSpPr>
          <p:nvPr/>
        </p:nvSpPr>
        <p:spPr bwMode="auto">
          <a:xfrm>
            <a:off x="2195513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latin typeface="Arial"/>
              <a:ea typeface="宋体" charset="-122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50825" y="3573463"/>
            <a:ext cx="1800225" cy="5603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Preprocessing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700338" y="2205038"/>
            <a:ext cx="1655762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FC (SCA)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700338" y="2895600"/>
            <a:ext cx="1655762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err="1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ReHo</a:t>
            </a:r>
            <a:endParaRPr lang="en-US" sz="1800" b="1" dirty="0">
              <a:solidFill>
                <a:schemeClr val="tx2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700338" y="3587750"/>
            <a:ext cx="1655762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ALFF/</a:t>
            </a:r>
            <a:r>
              <a:rPr lang="en-US" sz="1800" b="1" dirty="0" err="1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fALFF</a:t>
            </a:r>
            <a:endParaRPr lang="en-US" sz="1800" b="1" dirty="0">
              <a:solidFill>
                <a:schemeClr val="tx2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700338" y="4278313"/>
            <a:ext cx="1655762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Degree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2700338" y="4970463"/>
            <a:ext cx="1655762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…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003800" y="3587750"/>
            <a:ext cx="1655763" cy="7048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Statistical Analysis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7308850" y="3587750"/>
            <a:ext cx="1655763" cy="7048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chemeClr val="tx2"/>
                </a:solidFill>
                <a:latin typeface="Arial"/>
                <a:ea typeface="宋体" pitchFamily="2" charset="-122"/>
                <a:cs typeface="Arial"/>
              </a:rPr>
              <a:t>Results Viewing</a:t>
            </a:r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4500563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latin typeface="Arial"/>
              <a:ea typeface="宋体" charset="-122"/>
              <a:cs typeface="Arial"/>
            </a:endParaRPr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6804025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latin typeface="Arial"/>
              <a:ea typeface="宋体" charset="-122"/>
              <a:cs typeface="Arial"/>
            </a:endParaRPr>
          </a:p>
        </p:txBody>
      </p:sp>
      <p:pic>
        <p:nvPicPr>
          <p:cNvPr id="102418" name="Course_Data_Process_of_R1509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15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1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5667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1FE4B80C-E493-D343-A5E4-7C8EA1E0B781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50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7019925" y="3716338"/>
            <a:ext cx="15128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0" y="3500438"/>
            <a:ext cx="30591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Filtering</a:t>
            </a: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-22225" y="47244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The filtering parameters will be used later (Blue checkbox).</a:t>
            </a:r>
          </a:p>
        </p:txBody>
      </p:sp>
      <p:sp>
        <p:nvSpPr>
          <p:cNvPr id="156678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pic>
        <p:nvPicPr>
          <p:cNvPr id="156682" name="Course_Data_Process_of_R1563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7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6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09843 0.178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9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682"/>
                </p:tgtEl>
              </p:cMediaNode>
            </p:audio>
          </p:childTnLst>
        </p:cTn>
      </p:par>
    </p:tnLst>
    <p:bldLst>
      <p:bldP spid="369676" grpId="0" animBg="1"/>
      <p:bldP spid="369676" grpId="1" animBg="1"/>
      <p:bldP spid="369677" grpId="0"/>
      <p:bldP spid="369677" grpId="1"/>
      <p:bldP spid="36968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75856" y="3933056"/>
            <a:ext cx="5688632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50138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Spatial Normalization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585318"/>
      </p:ext>
    </p:ext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52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58938"/>
            <a:ext cx="6264275" cy="519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5734050"/>
            <a:ext cx="20018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kumimoji="1" lang="en-US" altLang="zh-CN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Huettel</a:t>
            </a:r>
            <a:r>
              <a:rPr kumimoji="1"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</a:t>
            </a:r>
          </a:p>
          <a:p>
            <a:r>
              <a:rPr kumimoji="1"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2004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76156"/>
      </p:ext>
    </p:extLst>
  </p:cSld>
  <p:clrMapOvr>
    <a:masterClrMapping/>
  </p:clrMapOvr>
  <p:transition xmlns:p14="http://schemas.microsoft.com/office/powerpoint/2010/main" advTm="34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53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5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Methods: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2349500"/>
            <a:ext cx="7489825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b="1" dirty="0">
                <a:solidFill>
                  <a:srgbClr val="FFFF00"/>
                </a:solidFill>
                <a:ea typeface="隶书" charset="0"/>
                <a:cs typeface="隶书" charset="0"/>
              </a:rPr>
              <a:t>I.   Normalize by using EPI templates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b="1" dirty="0">
                <a:solidFill>
                  <a:srgbClr val="FFFF00"/>
                </a:solidFill>
                <a:ea typeface="隶书" charset="0"/>
                <a:cs typeface="隶书" charset="0"/>
              </a:rPr>
              <a:t>II.  Normalize by using T1 image unified segmentation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b="1" dirty="0">
                <a:solidFill>
                  <a:srgbClr val="FFFF00"/>
                </a:solidFill>
                <a:ea typeface="隶书" charset="0"/>
                <a:cs typeface="隶书" charset="0"/>
              </a:rPr>
              <a:t>III. Normalize by using DARTEL</a:t>
            </a:r>
          </a:p>
          <a:p>
            <a:pPr>
              <a:lnSpc>
                <a:spcPct val="150000"/>
              </a:lnSpc>
            </a:pPr>
            <a:r>
              <a:rPr kumimoji="1" lang="en-US" altLang="zh-CN" sz="3000" b="1" dirty="0">
                <a:solidFill>
                  <a:srgbClr val="FFFF00"/>
                </a:solidFill>
                <a:ea typeface="隶书" charset="0"/>
                <a:cs typeface="隶书" charset="0"/>
              </a:rPr>
              <a:t>IV. Normalize by using T1 templates </a:t>
            </a:r>
            <a:r>
              <a:rPr kumimoji="1" lang="en-US" altLang="zh-CN" sz="3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(hidden)</a:t>
            </a:r>
            <a:endParaRPr kumimoji="1" lang="en-US" altLang="zh-CN" sz="3000" b="1" dirty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3600" b="1" dirty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</a:pPr>
            <a:endParaRPr kumimoji="1" lang="zh-CN" altLang="en-US" sz="3600" b="1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179512" y="4797153"/>
            <a:ext cx="360040" cy="28803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026682"/>
      </p:ext>
    </p:extLst>
  </p:cSld>
  <p:clrMapOvr>
    <a:masterClrMapping/>
  </p:clrMapOvr>
  <p:transition xmlns:p14="http://schemas.microsoft.com/office/powerpoint/2010/main" advTm="34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D9ACD2-E2E7-7049-A98C-6DDB9047C110}" type="slidenum">
              <a:rPr lang="en-US" altLang="zh-CN">
                <a:latin typeface="Arial"/>
              </a:rPr>
              <a:pPr/>
              <a:t>54</a:t>
            </a:fld>
            <a:endParaRPr lang="en-US" altLang="zh-CN">
              <a:latin typeface="Arial"/>
            </a:endParaRPr>
          </a:p>
        </p:txBody>
      </p:sp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1403350" y="1412776"/>
            <a:ext cx="748982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000" b="1" dirty="0">
                <a:solidFill>
                  <a:srgbClr val="FFFF00"/>
                </a:solidFill>
                <a:ea typeface="隶书" charset="0"/>
                <a:cs typeface="隶书" charset="0"/>
              </a:rPr>
              <a:t>III. Normalize by using DARTEL</a:t>
            </a:r>
            <a:endParaRPr kumimoji="1" lang="zh-CN" altLang="en-US" sz="3600" b="1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8888" y="2276872"/>
            <a:ext cx="7777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0"/>
              <a:buChar char="v"/>
            </a:pPr>
            <a:r>
              <a:rPr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Structural image was </a:t>
            </a:r>
            <a:r>
              <a:rPr lang="en-US" altLang="zh-CN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coregistered</a:t>
            </a:r>
            <a:r>
              <a:rPr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 to the mean functional image after motion correction</a:t>
            </a: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0"/>
              <a:buChar char="v"/>
            </a:pPr>
            <a:r>
              <a:rPr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The transformed structural image was then segmented into gray matter, white matter, cerebrospinal fluid by using a unified segmentation algorithm (New Segment)</a:t>
            </a: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0"/>
              <a:buChar char="v"/>
            </a:pPr>
            <a:r>
              <a:rPr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DARTEL: create template</a:t>
            </a: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0"/>
              <a:buChar char="v"/>
            </a:pPr>
            <a:r>
              <a:rPr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DARTEL: Normalize to MNI space. The motion corrected functional volumes were spatially normalized to the MNI space using the normalization parameters estimated in DARTEL.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394628"/>
      </p:ext>
    </p:extLst>
  </p:cSld>
  <p:clrMapOvr>
    <a:masterClrMapping/>
  </p:clrMapOvr>
  <p:transition xmlns:p14="http://schemas.microsoft.com/office/powerpoint/2010/main" advTm="921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75856" y="4437112"/>
            <a:ext cx="273630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45815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Smooth</a:t>
            </a:r>
          </a:p>
          <a:p>
            <a:pPr algn="ctr" eaLnBrk="0" hangingPunct="0"/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For 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ReHo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, Degree Centrality: don’t smooth before calculation</a:t>
            </a:r>
          </a:p>
          <a:p>
            <a:pPr algn="ctr" eaLnBrk="0" hangingPunct="0"/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FWHM kernel settings can be applied to later steps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8766389-CA91-9A4E-8C87-E3850779E38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836118"/>
      </p:ext>
    </p:extLst>
  </p:cSld>
  <p:clrMapOvr>
    <a:masterClrMapping/>
  </p:clrMapOvr>
  <p:transition xmlns:p14="http://schemas.microsoft.com/office/powerpoint/2010/main" advTm="10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3E1A0F7-872F-3C41-BFF2-9DF6032DE907}" type="slidenum">
              <a:rPr lang="en-US" altLang="zh-CN">
                <a:latin typeface="Arial"/>
              </a:rPr>
              <a:pPr/>
              <a:t>56</a:t>
            </a:fld>
            <a:endParaRPr lang="en-US" altLang="zh-CN">
              <a:latin typeface="Arial"/>
            </a:endParaRPr>
          </a:p>
        </p:txBody>
      </p:sp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3960812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Smooth</a:t>
            </a:r>
          </a:p>
        </p:txBody>
      </p:sp>
      <p:sp>
        <p:nvSpPr>
          <p:cNvPr id="741379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Why?</a:t>
            </a:r>
          </a:p>
        </p:txBody>
      </p:sp>
      <p:sp>
        <p:nvSpPr>
          <p:cNvPr id="741382" name="Rectangle 6"/>
          <p:cNvSpPr>
            <a:spLocks noChangeArrowheads="1"/>
          </p:cNvSpPr>
          <p:nvPr/>
        </p:nvSpPr>
        <p:spPr bwMode="auto">
          <a:xfrm>
            <a:off x="2051050" y="2852738"/>
            <a:ext cx="6553200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b="1" dirty="0">
                <a:solidFill>
                  <a:srgbClr val="FFFF00"/>
                </a:solidFill>
                <a:ea typeface="隶书" charset="0"/>
                <a:cs typeface="隶书" charset="0"/>
              </a:rPr>
              <a:t> Reduce the effects of bad normalization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b="1" dirty="0">
                <a:solidFill>
                  <a:srgbClr val="FFFF00"/>
                </a:solidFill>
                <a:ea typeface="隶书" charset="0"/>
                <a:cs typeface="隶书" charset="0"/>
              </a:rPr>
              <a:t> Increase SNR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kumimoji="1" lang="en-US" altLang="zh-CN" sz="3600" b="1" dirty="0">
                <a:solidFill>
                  <a:srgbClr val="FFFF00"/>
                </a:solidFill>
                <a:ea typeface="隶书" charset="0"/>
                <a:cs typeface="隶书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94912769"/>
      </p:ext>
    </p:extLst>
  </p:cSld>
  <p:clrMapOvr>
    <a:masterClrMapping/>
  </p:clrMapOvr>
  <p:transition xmlns:p14="http://schemas.microsoft.com/office/powerpoint/2010/main" advTm="128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6281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3DB1220-FD05-AC4B-B48F-F200020E591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57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4716016" y="4724400"/>
            <a:ext cx="23764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62820" name="Rectangle 11"/>
          <p:cNvSpPr>
            <a:spLocks noChangeArrowheads="1"/>
          </p:cNvSpPr>
          <p:nvPr/>
        </p:nvSpPr>
        <p:spPr bwMode="auto">
          <a:xfrm>
            <a:off x="34925" y="1341438"/>
            <a:ext cx="39608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3200" b="1">
                <a:solidFill>
                  <a:srgbClr val="FFFF00"/>
                </a:solidFill>
                <a:ea typeface="隶书" charset="0"/>
                <a:cs typeface="隶书" charset="0"/>
              </a:rPr>
              <a:t>Mask</a:t>
            </a:r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3348360" y="4724400"/>
            <a:ext cx="86360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7" name="Rectangle 13"/>
          <p:cNvSpPr>
            <a:spLocks noChangeArrowheads="1"/>
          </p:cNvSpPr>
          <p:nvPr/>
        </p:nvSpPr>
        <p:spPr bwMode="auto">
          <a:xfrm>
            <a:off x="-38100" y="2852738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Default mask: SPM5 apriori mask (brainmask.nii) thresholded at 50%. </a:t>
            </a: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User-defined mask 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7164288" y="4724400"/>
            <a:ext cx="1800225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-111125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Warp the masks into individual space by the information of DARTEL or unified segmentation.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3" grpId="1" animBg="1"/>
      <p:bldP spid="400396" grpId="0" animBg="1"/>
      <p:bldP spid="400396" grpId="1" animBg="1"/>
      <p:bldP spid="400397" grpId="0"/>
      <p:bldP spid="400397" grpId="1"/>
      <p:bldP spid="400398" grpId="0"/>
      <p:bldP spid="400398" grpId="1"/>
      <p:bldP spid="13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6486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1946234-0BFB-B64D-9DDD-06B01E75C48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58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3276600" y="3284538"/>
            <a:ext cx="29511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64868" name="Rectangle 12"/>
          <p:cNvSpPr>
            <a:spLocks noChangeArrowheads="1"/>
          </p:cNvSpPr>
          <p:nvPr/>
        </p:nvSpPr>
        <p:spPr bwMode="auto">
          <a:xfrm>
            <a:off x="3203575" y="5013325"/>
            <a:ext cx="720725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7" name="Rectangle 13"/>
          <p:cNvSpPr>
            <a:spLocks noChangeArrowheads="1"/>
          </p:cNvSpPr>
          <p:nvPr/>
        </p:nvSpPr>
        <p:spPr bwMode="auto">
          <a:xfrm>
            <a:off x="-38100" y="335597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Linear detrend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NO need 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since included in nuisance covariate regression)</a:t>
            </a:r>
          </a:p>
        </p:txBody>
      </p:sp>
      <p:cxnSp>
        <p:nvCxnSpPr>
          <p:cNvPr id="3" name="Straight Arrow Connector 2"/>
          <p:cNvCxnSpPr>
            <a:cxnSpLocks noChangeShapeType="1"/>
            <a:stCxn id="164868" idx="0"/>
            <a:endCxn id="400393" idx="2"/>
          </p:cNvCxnSpPr>
          <p:nvPr/>
        </p:nvCxnSpPr>
        <p:spPr bwMode="auto">
          <a:xfrm flipV="1">
            <a:off x="3563938" y="3573463"/>
            <a:ext cx="1187450" cy="14398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87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7305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4AB8869E-CC8A-4D4E-931F-1F02DD3557B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59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4067944" y="4941168"/>
            <a:ext cx="18002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Nuisance Covariates Regression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07950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If needed, then use the parameters set in the upper section.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19475" y="3284538"/>
            <a:ext cx="5329238" cy="649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400393" idx="0"/>
            <a:endCxn id="11" idx="2"/>
          </p:cNvCxnSpPr>
          <p:nvPr/>
        </p:nvCxnSpPr>
        <p:spPr bwMode="auto">
          <a:xfrm flipV="1">
            <a:off x="4968057" y="3933825"/>
            <a:ext cx="1116037" cy="100734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306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251019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1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60B4030-EE1D-2E4A-BA7D-3CD7FF68020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0" name="Rectangle 34"/>
          <p:cNvSpPr>
            <a:spLocks noGrp="1" noChangeArrowheads="1"/>
          </p:cNvSpPr>
          <p:nvPr>
            <p:ph type="title"/>
          </p:nvPr>
        </p:nvSpPr>
        <p:spPr>
          <a:xfrm>
            <a:off x="1547813" y="476250"/>
            <a:ext cx="6337300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938019" name="Line 35"/>
          <p:cNvSpPr>
            <a:spLocks noChangeShapeType="1"/>
          </p:cNvSpPr>
          <p:nvPr/>
        </p:nvSpPr>
        <p:spPr bwMode="auto">
          <a:xfrm>
            <a:off x="2700338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9750" y="1989138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Slice Timing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39750" y="2679700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Realign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39750" y="3371850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Normalize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39750" y="4062413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Smooth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39750" y="4754563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Detrend</a:t>
            </a:r>
            <a:endParaRPr lang="en-US" sz="1800" b="1" dirty="0">
              <a:solidFill>
                <a:srgbClr val="FFFFFF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39750" y="5445125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ALFF/</a:t>
            </a: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fALFF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75463" y="2205038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FC (SCA)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875463" y="289560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ReHo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875463" y="358775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Degree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875463" y="4278313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VMHC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875463" y="4970463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…</a:t>
            </a:r>
          </a:p>
        </p:txBody>
      </p:sp>
      <p:sp>
        <p:nvSpPr>
          <p:cNvPr id="104463" name="TextBox 8"/>
          <p:cNvSpPr txBox="1">
            <a:spLocks noChangeArrowheads="1"/>
          </p:cNvSpPr>
          <p:nvPr/>
        </p:nvSpPr>
        <p:spPr bwMode="auto">
          <a:xfrm>
            <a:off x="2124075" y="6308725"/>
            <a:ext cx="491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Calculate in MNI Space: TRADITIONAL order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3635375" y="414908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Filter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3635375" y="2924944"/>
            <a:ext cx="1657350" cy="6762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Nuisance Regression</a:t>
            </a: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5867400" y="3860800"/>
            <a:ext cx="433388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pic>
        <p:nvPicPr>
          <p:cNvPr id="104469" name="Course_Data_Process_of_R153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50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4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46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0DECA809-9438-E44F-BB7C-CD8D46581B9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6084168" y="4941168"/>
            <a:ext cx="2233613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7" name="Rectangle 13"/>
          <p:cNvSpPr>
            <a:spLocks noChangeArrowheads="1"/>
          </p:cNvSpPr>
          <p:nvPr/>
        </p:nvSpPr>
        <p:spPr bwMode="auto">
          <a:xfrm>
            <a:off x="-38100" y="357187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ALFF and fALFF calculation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(Zang et al., 2007; Zou et al., 2008)</a:t>
            </a: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6" grpId="0" animBg="1"/>
      <p:bldP spid="40039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60350"/>
            <a:ext cx="3960812" cy="1257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b="1" dirty="0" smtClean="0">
                <a:latin typeface="Times New Roman" charset="0"/>
                <a:ea typeface="宋体" charset="0"/>
                <a:cs typeface="宋体" charset="0"/>
              </a:rPr>
              <a:t>ALFF/</a:t>
            </a:r>
            <a:r>
              <a:rPr lang="en-US" altLang="zh-CN" b="1" dirty="0" err="1" smtClean="0">
                <a:latin typeface="Times New Roman" charset="0"/>
                <a:ea typeface="宋体" charset="0"/>
                <a:cs typeface="宋体" charset="0"/>
              </a:rPr>
              <a:t>fALFF</a:t>
            </a:r>
            <a:endParaRPr lang="en-US" altLang="zh-CN" sz="280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741363" y="5876925"/>
            <a:ext cx="45354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Zang</a:t>
            </a:r>
            <a:r>
              <a:rPr kumimoji="1"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2007; </a:t>
            </a:r>
            <a:r>
              <a:rPr kumimoji="1" lang="en-US" altLang="zh-CN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Zou</a:t>
            </a:r>
            <a:r>
              <a:rPr kumimoji="1"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2008</a:t>
            </a:r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8424863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6196013" y="4868863"/>
            <a:ext cx="2947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sz="1600" dirty="0">
                <a:solidFill>
                  <a:srgbClr val="FFFFFF"/>
                </a:solidFill>
                <a:ea typeface="隶书" charset="0"/>
                <a:cs typeface="隶书" charset="0"/>
              </a:rPr>
              <a:t>PCC: posterior cingulate cortex</a:t>
            </a:r>
          </a:p>
          <a:p>
            <a:pPr algn="ctr">
              <a:spcBef>
                <a:spcPct val="50000"/>
              </a:spcBef>
              <a:defRPr/>
            </a:pPr>
            <a:r>
              <a:rPr kumimoji="1" lang="en-US" altLang="zh-CN" sz="1600" dirty="0">
                <a:solidFill>
                  <a:srgbClr val="FFFFFF"/>
                </a:solidFill>
                <a:ea typeface="隶书" charset="0"/>
                <a:cs typeface="隶书" charset="0"/>
              </a:rPr>
              <a:t>SC: </a:t>
            </a:r>
            <a:r>
              <a:rPr kumimoji="1" lang="en-US" altLang="zh-CN" sz="1600" dirty="0" err="1">
                <a:solidFill>
                  <a:srgbClr val="FFFFFF"/>
                </a:solidFill>
                <a:ea typeface="隶书" charset="0"/>
                <a:cs typeface="隶书" charset="0"/>
              </a:rPr>
              <a:t>suprasellar</a:t>
            </a:r>
            <a:r>
              <a:rPr kumimoji="1" lang="en-US" altLang="zh-CN" sz="1600" dirty="0">
                <a:solidFill>
                  <a:srgbClr val="FFFFFF"/>
                </a:solidFill>
                <a:ea typeface="隶书" charset="0"/>
                <a:cs typeface="隶书" charset="0"/>
              </a:rPr>
              <a:t> cistern</a:t>
            </a:r>
          </a:p>
        </p:txBody>
      </p:sp>
      <p:grpSp>
        <p:nvGrpSpPr>
          <p:cNvPr id="195591" name="Group 7"/>
          <p:cNvGrpSpPr>
            <a:grpSpLocks/>
          </p:cNvGrpSpPr>
          <p:nvPr/>
        </p:nvGrpSpPr>
        <p:grpSpPr bwMode="auto">
          <a:xfrm>
            <a:off x="827088" y="4365625"/>
            <a:ext cx="3529012" cy="215900"/>
            <a:chOff x="521" y="2750"/>
            <a:chExt cx="2223" cy="136"/>
          </a:xfrm>
        </p:grpSpPr>
        <p:sp>
          <p:nvSpPr>
            <p:cNvPr id="195592" name="Line 8"/>
            <p:cNvSpPr>
              <a:spLocks noChangeShapeType="1"/>
            </p:cNvSpPr>
            <p:nvPr/>
          </p:nvSpPr>
          <p:spPr bwMode="auto">
            <a:xfrm>
              <a:off x="521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ea typeface="宋体" charset="-122"/>
                <a:cs typeface="宋体" charset="-122"/>
              </a:endParaRPr>
            </a:p>
          </p:txBody>
        </p:sp>
        <p:sp>
          <p:nvSpPr>
            <p:cNvPr id="195593" name="Line 9"/>
            <p:cNvSpPr>
              <a:spLocks noChangeShapeType="1"/>
            </p:cNvSpPr>
            <p:nvPr/>
          </p:nvSpPr>
          <p:spPr bwMode="auto">
            <a:xfrm>
              <a:off x="2744" y="2750"/>
              <a:ext cx="0" cy="1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ea typeface="宋体" charset="-122"/>
                <a:cs typeface="宋体" charset="-122"/>
              </a:endParaRPr>
            </a:p>
          </p:txBody>
        </p:sp>
        <p:sp>
          <p:nvSpPr>
            <p:cNvPr id="195594" name="Line 10"/>
            <p:cNvSpPr>
              <a:spLocks noChangeShapeType="1"/>
            </p:cNvSpPr>
            <p:nvPr/>
          </p:nvSpPr>
          <p:spPr bwMode="auto">
            <a:xfrm>
              <a:off x="521" y="2795"/>
              <a:ext cx="222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en-US" sz="1800">
                <a:ea typeface="宋体" charset="-122"/>
                <a:cs typeface="宋体" charset="-122"/>
              </a:endParaRPr>
            </a:p>
          </p:txBody>
        </p:sp>
      </p:grp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4427538" y="1844675"/>
            <a:ext cx="4321175" cy="2879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1800">
              <a:ea typeface="宋体" charset="-122"/>
              <a:cs typeface="宋体" charset="-122"/>
            </a:endParaRPr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1042988" y="2349500"/>
            <a:ext cx="1081087" cy="2016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1800">
              <a:ea typeface="宋体" charset="-122"/>
              <a:cs typeface="宋体" charset="-122"/>
            </a:endParaRPr>
          </a:p>
        </p:txBody>
      </p:sp>
      <p:sp>
        <p:nvSpPr>
          <p:cNvPr id="195605" name="Rectangle 21"/>
          <p:cNvSpPr>
            <a:spLocks noChangeArrowheads="1"/>
          </p:cNvSpPr>
          <p:nvPr/>
        </p:nvSpPr>
        <p:spPr bwMode="auto">
          <a:xfrm>
            <a:off x="5292725" y="2349500"/>
            <a:ext cx="1081088" cy="2016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1800">
              <a:ea typeface="宋体" charset="-122"/>
              <a:cs typeface="宋体" charset="-122"/>
            </a:endParaRPr>
          </a:p>
        </p:txBody>
      </p:sp>
      <p:sp>
        <p:nvSpPr>
          <p:cNvPr id="168969" name="TextBox 1"/>
          <p:cNvSpPr txBox="1">
            <a:spLocks noChangeArrowheads="1"/>
          </p:cNvSpPr>
          <p:nvPr/>
        </p:nvSpPr>
        <p:spPr bwMode="auto">
          <a:xfrm>
            <a:off x="1485900" y="1331913"/>
            <a:ext cx="5911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/>
              <a:t>Amplitude of low frequency fluctuation / Fractional ALFF</a:t>
            </a:r>
          </a:p>
        </p:txBody>
      </p:sp>
      <p:sp>
        <p:nvSpPr>
          <p:cNvPr id="16897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B07865C-46EE-3144-9740-CE8D806543E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68976" name="Course_Data_Process_of_R158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6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976"/>
                </p:tgtEl>
              </p:cMediaNode>
            </p:audio>
          </p:childTnLst>
        </p:cTn>
      </p:par>
    </p:tnLst>
    <p:bldLst>
      <p:bldP spid="195599" grpId="0" animBg="1"/>
      <p:bldP spid="195599" grpId="1" animBg="1"/>
      <p:bldP spid="195604" grpId="0" animBg="1"/>
      <p:bldP spid="195604" grpId="1" animBg="1"/>
      <p:bldP spid="195605" grpId="0" animBg="1"/>
      <p:bldP spid="19560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7101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607BB923-A39D-2847-8088-C516CF6E122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8316416" y="4941168"/>
            <a:ext cx="719137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6513" y="40767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Filtering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07950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Use the parameters set in the blue edit boxes.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667625" y="3716338"/>
            <a:ext cx="8651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400393" idx="0"/>
            <a:endCxn id="11" idx="2"/>
          </p:cNvCxnSpPr>
          <p:nvPr/>
        </p:nvCxnSpPr>
        <p:spPr bwMode="auto">
          <a:xfrm flipH="1" flipV="1">
            <a:off x="8100219" y="4005263"/>
            <a:ext cx="575766" cy="93590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1016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pic>
        <p:nvPicPr>
          <p:cNvPr id="171020" name="Course_Data_Process_of_R1586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1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1020"/>
                </p:tgtEl>
              </p:cMediaNode>
            </p:audio>
          </p:childTnLst>
        </p:cTn>
      </p:par>
    </p:tnLst>
    <p:bldLst>
      <p:bldP spid="400393" grpId="0" animBg="1"/>
      <p:bldP spid="400398" grpId="0"/>
      <p:bldP spid="14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7510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8B94010-5F3A-1942-9451-5C7B2101EA7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3275856" y="5228877"/>
            <a:ext cx="792163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Scrubbing</a:t>
            </a:r>
          </a:p>
        </p:txBody>
      </p:sp>
      <p:sp>
        <p:nvSpPr>
          <p:cNvPr id="175109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</p:cSld>
  <p:clrMapOvr>
    <a:masterClrMapping/>
  </p:clrMapOvr>
  <p:transition xmlns:p14="http://schemas.microsoft.com/office/powerpoint/2010/main" advTm="3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468313" y="29241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The “bad” time points defined by FD_Power (Power et al., 2012) will be interpolated or deleted as the specified method.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80728"/>
            <a:ext cx="6489700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7920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3F823E72-179D-394E-8ADF-9A5F368AEA3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4067175" y="5229225"/>
            <a:ext cx="2377033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Regional Homogeneity (ReHo) Calculation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(Zang et al., 2004)</a:t>
            </a:r>
          </a:p>
        </p:txBody>
      </p:sp>
      <p:sp>
        <p:nvSpPr>
          <p:cNvPr id="179205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</p:cSld>
  <p:clrMapOvr>
    <a:masterClrMapping/>
  </p:clrMapOvr>
  <p:transition xmlns:p14="http://schemas.microsoft.com/office/powerpoint/2010/main" advTm="1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75" y="476250"/>
            <a:ext cx="4464050" cy="1257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b="1">
                <a:latin typeface="Times New Roman" charset="0"/>
                <a:ea typeface="宋体" charset="0"/>
                <a:cs typeface="宋体" charset="0"/>
              </a:rPr>
              <a:t>ReHo </a:t>
            </a:r>
            <a:br>
              <a:rPr lang="en-US" altLang="zh-CN" b="1">
                <a:latin typeface="Times New Roman" charset="0"/>
                <a:ea typeface="宋体" charset="0"/>
                <a:cs typeface="宋体" charset="0"/>
              </a:rPr>
            </a:br>
            <a:r>
              <a:rPr lang="en-US" altLang="zh-CN" sz="2800" b="1">
                <a:latin typeface="Times New Roman" charset="0"/>
                <a:ea typeface="宋体" charset="0"/>
                <a:cs typeface="宋体" charset="0"/>
              </a:rPr>
              <a:t>(Regional Homogeneity)</a:t>
            </a:r>
            <a:r>
              <a:rPr lang="en-US" altLang="zh-CN">
                <a:latin typeface="Times New Roman" charset="0"/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227331" name="图片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2708275"/>
            <a:ext cx="3024187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2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32150"/>
            <a:ext cx="26479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4" name="Rectangle 6"/>
          <p:cNvSpPr>
            <a:spLocks noChangeArrowheads="1"/>
          </p:cNvSpPr>
          <p:nvPr/>
        </p:nvSpPr>
        <p:spPr bwMode="auto">
          <a:xfrm>
            <a:off x="5435600" y="4816475"/>
            <a:ext cx="232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>
                <a:solidFill>
                  <a:srgbClr val="FFFFFF"/>
                </a:solidFill>
                <a:ea typeface="隶书" charset="0"/>
                <a:cs typeface="隶书" charset="0"/>
              </a:rPr>
              <a:t>Zang et al., 2004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395288" y="6400800"/>
            <a:ext cx="8497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200">
                <a:ea typeface="宋体" charset="-122"/>
                <a:cs typeface="宋体" charset="-122"/>
              </a:rPr>
              <a:t>Zang YF, Jiang TZ, Lu YL, He Y, Tian LX (2004) Regional homogeneity approach to fMRI data analysis. Neuroimage 22: 394</a:t>
            </a:r>
            <a:r>
              <a:rPr lang="en-US" altLang="zh-CN" sz="1200">
                <a:latin typeface="Arial"/>
                <a:ea typeface="宋体" charset="-122"/>
                <a:cs typeface="宋体" charset="-122"/>
              </a:rPr>
              <a:t>–</a:t>
            </a:r>
            <a:r>
              <a:rPr lang="en-US" altLang="zh-CN" sz="1200">
                <a:ea typeface="宋体" charset="-122"/>
                <a:cs typeface="宋体" charset="-122"/>
              </a:rPr>
              <a:t>400.</a:t>
            </a:r>
          </a:p>
        </p:txBody>
      </p:sp>
      <p:pic>
        <p:nvPicPr>
          <p:cNvPr id="181256" name="Course_Data_Process_of_R1587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1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256"/>
                </p:tgtEl>
              </p:cMediaNode>
            </p:audio>
          </p:childTnLst>
        </p:cTn>
      </p:par>
    </p:tnLst>
    <p:bldLst>
      <p:bldP spid="22733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34406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8DCE8BB-E716-3F4D-BD81-EF068582DC6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6373267" y="5229225"/>
            <a:ext cx="935037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Regional Homogeneity (ReHo) Calculation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(Zang et al., 2004)</a:t>
            </a:r>
          </a:p>
        </p:txBody>
      </p:sp>
      <p:sp>
        <p:nvSpPr>
          <p:cNvPr id="3440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740650" y="5734050"/>
            <a:ext cx="1152525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400393" idx="3"/>
            <a:endCxn id="11" idx="0"/>
          </p:cNvCxnSpPr>
          <p:nvPr/>
        </p:nvCxnSpPr>
        <p:spPr bwMode="auto">
          <a:xfrm>
            <a:off x="7308304" y="5372894"/>
            <a:ext cx="1008609" cy="36115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4074" name="Course_Data_Process_of_R1611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4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4074"/>
                </p:tgtEl>
              </p:cMediaNode>
            </p:audio>
          </p:childTnLst>
        </p:cTn>
      </p:par>
    </p:tnLst>
    <p:bldLst>
      <p:bldP spid="400393" grpId="0" animBg="1"/>
      <p:bldP spid="400398" grpId="0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8329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414A899-8F6F-5544-85DF-8FE3E52F178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68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7596188" y="5229225"/>
            <a:ext cx="1081087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Degree Centrality Calculation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(Buckner et al., 2009; Zuo et al, 2012)</a:t>
            </a:r>
          </a:p>
        </p:txBody>
      </p:sp>
      <p:sp>
        <p:nvSpPr>
          <p:cNvPr id="18330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260975"/>
            <a:ext cx="28956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4925" y="44370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&gt; r Threshold 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(default 0.25)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6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276600" y="566102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Zuo et al., 2012</a:t>
            </a:r>
          </a:p>
        </p:txBody>
      </p:sp>
      <p:pic>
        <p:nvPicPr>
          <p:cNvPr id="1853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371600"/>
            <a:ext cx="49022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9" name="Course_Data_Process_of_R1578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5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34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628B75F-570D-F149-9FF8-68F29396D49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6498" name="Rectangle 34"/>
          <p:cNvSpPr>
            <a:spLocks noGrp="1" noChangeArrowheads="1"/>
          </p:cNvSpPr>
          <p:nvPr>
            <p:ph type="title"/>
          </p:nvPr>
        </p:nvSpPr>
        <p:spPr>
          <a:xfrm>
            <a:off x="1547813" y="476250"/>
            <a:ext cx="6337300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938019" name="Line 35"/>
          <p:cNvSpPr>
            <a:spLocks noChangeShapeType="1"/>
          </p:cNvSpPr>
          <p:nvPr/>
        </p:nvSpPr>
        <p:spPr bwMode="auto">
          <a:xfrm>
            <a:off x="2700338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9750" y="1989138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Slice Timing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39750" y="2679700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Realign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39750" y="3371850"/>
            <a:ext cx="1655763" cy="7048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Nuisance Regression</a:t>
            </a:r>
          </a:p>
          <a:p>
            <a:pPr algn="ctr">
              <a:defRPr/>
            </a:pPr>
            <a:endParaRPr lang="en-US" sz="1800" b="1" dirty="0">
              <a:solidFill>
                <a:srgbClr val="FFFFFF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9750" y="4422775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Normalize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39750" y="5113338"/>
            <a:ext cx="1655763" cy="4333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Smooth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39750" y="5805488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ALFF/</a:t>
            </a: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fALFF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75463" y="2205038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FC (SCA)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875463" y="289560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ReHo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875463" y="358775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Degree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875463" y="4278313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VMHC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875463" y="4970463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…</a:t>
            </a:r>
          </a:p>
        </p:txBody>
      </p:sp>
      <p:sp>
        <p:nvSpPr>
          <p:cNvPr id="106511" name="TextBox 8"/>
          <p:cNvSpPr txBox="1">
            <a:spLocks noChangeArrowheads="1"/>
          </p:cNvSpPr>
          <p:nvPr/>
        </p:nvSpPr>
        <p:spPr bwMode="auto">
          <a:xfrm>
            <a:off x="2409825" y="6308725"/>
            <a:ext cx="434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Calculate in MNI Space: alternative order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3635375" y="3644900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Filter</a:t>
            </a: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5867400" y="3860800"/>
            <a:ext cx="433388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pic>
        <p:nvPicPr>
          <p:cNvPr id="106516" name="Course_Data_Process_of_R153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6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1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179388" y="479742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Extract ROI time courses (also for ROI-wise Functional Connectivity)</a:t>
            </a:r>
          </a:p>
        </p:txBody>
      </p:sp>
      <p:sp>
        <p:nvSpPr>
          <p:cNvPr id="18739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82A64B65-896A-F142-B2EF-C05C3293D64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3275012" y="5516563"/>
            <a:ext cx="12969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3" name="Rectangle 19"/>
          <p:cNvSpPr>
            <a:spLocks noChangeArrowheads="1"/>
          </p:cNvSpPr>
          <p:nvPr/>
        </p:nvSpPr>
        <p:spPr bwMode="auto">
          <a:xfrm>
            <a:off x="323850" y="3500438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Functional Connectivity </a:t>
            </a:r>
            <a:b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</a:b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(voxel-wise seed based correlation analysis)</a:t>
            </a:r>
          </a:p>
        </p:txBody>
      </p:sp>
      <p:sp>
        <p:nvSpPr>
          <p:cNvPr id="410644" name="Rectangle 20"/>
          <p:cNvSpPr>
            <a:spLocks noChangeArrowheads="1"/>
          </p:cNvSpPr>
          <p:nvPr/>
        </p:nvSpPr>
        <p:spPr bwMode="auto">
          <a:xfrm>
            <a:off x="4644008" y="5516563"/>
            <a:ext cx="136683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6" name="Rectangle 22"/>
          <p:cNvSpPr>
            <a:spLocks noChangeArrowheads="1"/>
          </p:cNvSpPr>
          <p:nvPr/>
        </p:nvSpPr>
        <p:spPr bwMode="auto">
          <a:xfrm>
            <a:off x="6013102" y="5516563"/>
            <a:ext cx="71913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7" name="Rectangle 23"/>
          <p:cNvSpPr>
            <a:spLocks noChangeArrowheads="1"/>
          </p:cNvSpPr>
          <p:nvPr/>
        </p:nvSpPr>
        <p:spPr bwMode="auto">
          <a:xfrm>
            <a:off x="250825" y="5876925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Define ROI</a:t>
            </a:r>
          </a:p>
        </p:txBody>
      </p:sp>
      <p:sp>
        <p:nvSpPr>
          <p:cNvPr id="18740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9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45" grpId="0"/>
      <p:bldP spid="410645" grpId="1"/>
      <p:bldP spid="410642" grpId="0" animBg="1"/>
      <p:bldP spid="410642" grpId="1" animBg="1"/>
      <p:bldP spid="410643" grpId="0"/>
      <p:bldP spid="410643" grpId="1"/>
      <p:bldP spid="410644" grpId="0" animBg="1"/>
      <p:bldP spid="410644" grpId="1" animBg="1"/>
      <p:bldP spid="410646" grpId="0" animBg="1"/>
      <p:bldP spid="4106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684838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3175" y="29972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Dosenbach et al., 2010</a:t>
            </a:r>
          </a:p>
        </p:txBody>
      </p:sp>
      <p:sp>
        <p:nvSpPr>
          <p:cNvPr id="18944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08843A0-9034-E94E-94A2-C644E6C865E8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5148263" y="2060575"/>
            <a:ext cx="20875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3" name="Rectangle 19"/>
          <p:cNvSpPr>
            <a:spLocks noChangeArrowheads="1"/>
          </p:cNvSpPr>
          <p:nvPr/>
        </p:nvSpPr>
        <p:spPr bwMode="auto">
          <a:xfrm>
            <a:off x="250825" y="170021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Multiple labels in mask file: each label is considered as one ROI</a:t>
            </a:r>
          </a:p>
          <a:p>
            <a:pPr algn="ctr" eaLnBrk="0" hangingPunct="0"/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410644" name="Rectangle 20"/>
          <p:cNvSpPr>
            <a:spLocks noChangeArrowheads="1"/>
          </p:cNvSpPr>
          <p:nvPr/>
        </p:nvSpPr>
        <p:spPr bwMode="auto">
          <a:xfrm>
            <a:off x="3708400" y="3500438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6" name="Rectangle 22"/>
          <p:cNvSpPr>
            <a:spLocks noChangeArrowheads="1"/>
          </p:cNvSpPr>
          <p:nvPr/>
        </p:nvSpPr>
        <p:spPr bwMode="auto">
          <a:xfrm>
            <a:off x="6588125" y="4508500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7" name="Rectangle 23"/>
          <p:cNvSpPr>
            <a:spLocks noChangeArrowheads="1"/>
          </p:cNvSpPr>
          <p:nvPr/>
        </p:nvSpPr>
        <p:spPr bwMode="auto">
          <a:xfrm>
            <a:off x="179388" y="5445125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Define other ROIs</a:t>
            </a:r>
          </a:p>
        </p:txBody>
      </p:sp>
      <p:sp>
        <p:nvSpPr>
          <p:cNvPr id="18944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Define ROI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3708400" y="2492375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6588125" y="2492375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925" y="38608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Andrews-Hanna et al., 2010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588125" y="3500438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3175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Craddock et al., 2011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3708400" y="4508500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189458" name="Course_Data_Process_of_R158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58"/>
                </p:tgtEl>
              </p:cMediaNode>
            </p:audio>
          </p:childTnLst>
        </p:cTn>
      </p:par>
    </p:tnLst>
    <p:bldLst>
      <p:bldP spid="410645" grpId="0"/>
      <p:bldP spid="410645" grpId="1"/>
      <p:bldP spid="410642" grpId="0" animBg="1"/>
      <p:bldP spid="410642" grpId="1" animBg="1"/>
      <p:bldP spid="410643" grpId="0"/>
      <p:bldP spid="410643" grpId="1"/>
      <p:bldP spid="410644" grpId="0" animBg="1"/>
      <p:bldP spid="410644" grpId="1" animBg="1"/>
      <p:bldP spid="410646" grpId="0" animBg="1"/>
      <p:bldP spid="410647" grpId="0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916832"/>
            <a:ext cx="5969000" cy="40005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>
                <a:latin typeface="Arial"/>
              </a:rPr>
              <a:pPr/>
              <a:t>72</a:t>
            </a:fld>
            <a:endParaRPr lang="en-US" altLang="zh-CN">
              <a:latin typeface="Arial"/>
            </a:endParaRP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96136" y="2780928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68728"/>
      </p:ext>
    </p:extLst>
  </p:cSld>
  <p:clrMapOvr>
    <a:masterClrMapping/>
  </p:clrMapOvr>
  <p:transition xmlns:p14="http://schemas.microsoft.com/office/powerpoint/2010/main" advTm="101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28800"/>
            <a:ext cx="4737100" cy="42672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>
                <a:latin typeface="Arial"/>
              </a:rPr>
              <a:pPr/>
              <a:t>73</a:t>
            </a:fld>
            <a:endParaRPr lang="en-US" altLang="zh-CN">
              <a:latin typeface="Arial"/>
            </a:endParaRPr>
          </a:p>
        </p:txBody>
      </p:sp>
      <p:sp>
        <p:nvSpPr>
          <p:cNvPr id="995331" name="Rectangle 3"/>
          <p:cNvSpPr>
            <a:spLocks noChangeArrowheads="1"/>
          </p:cNvSpPr>
          <p:nvPr/>
        </p:nvSpPr>
        <p:spPr bwMode="auto">
          <a:xfrm>
            <a:off x="3059832" y="2420888"/>
            <a:ext cx="3168352" cy="17281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91880" y="4077072"/>
            <a:ext cx="2232248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077210"/>
      </p:ext>
    </p:extLst>
  </p:cSld>
  <p:clrMapOvr>
    <a:masterClrMapping/>
  </p:clrMapOvr>
  <p:transition xmlns:p14="http://schemas.microsoft.com/office/powerpoint/2010/main" advTm="1963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995331" grpId="0" animBg="1"/>
      <p:bldP spid="995331" grpId="1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19763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166ABC9D-3C54-6A4B-95D8-8B475C6B3C9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6875463" y="5517232"/>
            <a:ext cx="1512961" cy="2882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8100" y="36449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Define ROI Interactively</a:t>
            </a:r>
          </a:p>
        </p:txBody>
      </p:sp>
      <p:sp>
        <p:nvSpPr>
          <p:cNvPr id="197637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</p:cSld>
  <p:clrMapOvr>
    <a:masterClrMapping/>
  </p:clrMapOvr>
  <p:transition xmlns:p14="http://schemas.microsoft.com/office/powerpoint/2010/main" advTm="2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2FC7EFB-4723-1B4D-9599-E5E66A814D51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968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671763"/>
            <a:ext cx="29622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3132138" y="3213100"/>
            <a:ext cx="1152525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37925" name="Rectangle 5"/>
          <p:cNvSpPr>
            <a:spLocks noChangeArrowheads="1"/>
          </p:cNvSpPr>
          <p:nvPr/>
        </p:nvSpPr>
        <p:spPr bwMode="auto">
          <a:xfrm>
            <a:off x="3132138" y="3644900"/>
            <a:ext cx="1152525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37926" name="Rectangle 6"/>
          <p:cNvSpPr>
            <a:spLocks noChangeArrowheads="1"/>
          </p:cNvSpPr>
          <p:nvPr/>
        </p:nvSpPr>
        <p:spPr bwMode="auto">
          <a:xfrm>
            <a:off x="2051050" y="5084763"/>
            <a:ext cx="51133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0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means define ROI Radius for each ROI 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seperately</a:t>
            </a:r>
          </a:p>
        </p:txBody>
      </p:sp>
      <p:pic>
        <p:nvPicPr>
          <p:cNvPr id="337928" name="Course_Data_Process_of_R1071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9" name="Course_Data_Process_of_R1576.wav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3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9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37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28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689"/>
                </p:tgtEl>
              </p:cMediaNode>
            </p:audio>
          </p:childTnLst>
        </p:cTn>
      </p:par>
    </p:tnLst>
    <p:bldLst>
      <p:bldP spid="337924" grpId="0" animBg="1"/>
      <p:bldP spid="337924" grpId="1" animBg="1"/>
      <p:bldP spid="337925" grpId="0" animBg="1"/>
      <p:bldP spid="33792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188640"/>
            <a:ext cx="4785141" cy="6858000"/>
          </a:xfrm>
          <a:prstGeom prst="rect">
            <a:avLst/>
          </a:prstGeom>
        </p:spPr>
      </p:pic>
      <p:sp>
        <p:nvSpPr>
          <p:cNvPr id="20070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6203F9F6-9620-6544-A210-E83AF4AE29BA}" type="slidenum">
              <a:rPr lang="zh-CN" altLang="en-US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5220072" y="1700808"/>
            <a:ext cx="21431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338949" name="Rectangle 5"/>
          <p:cNvSpPr>
            <a:spLocks noChangeArrowheads="1"/>
          </p:cNvSpPr>
          <p:nvPr/>
        </p:nvSpPr>
        <p:spPr bwMode="auto">
          <a:xfrm>
            <a:off x="3779913" y="6093296"/>
            <a:ext cx="64807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338951" name="Course_Data_Process_of_R107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Course_Data_Process_of_R1577.wav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0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389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951"/>
                </p:tgtEl>
              </p:cMediaNode>
            </p:audio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712"/>
                </p:tgtEl>
              </p:cMediaNode>
            </p:audio>
          </p:childTnLst>
        </p:cTn>
      </p:par>
    </p:tnLst>
    <p:bldLst>
      <p:bldP spid="338948" grpId="0" animBg="1"/>
      <p:bldP spid="338948" grpId="1" animBg="1"/>
      <p:bldP spid="33894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7D492A1-54A6-E04F-B18D-A5463F127D51}" type="slidenum">
              <a:rPr lang="en-US" altLang="zh-CN">
                <a:latin typeface="Arial"/>
              </a:rPr>
              <a:pPr/>
              <a:t>77</a:t>
            </a:fld>
            <a:endParaRPr lang="en-US" altLang="zh-CN">
              <a:latin typeface="Arial"/>
            </a:endParaRPr>
          </a:p>
        </p:txBody>
      </p:sp>
      <p:sp>
        <p:nvSpPr>
          <p:cNvPr id="999427" name="Rectangle 3"/>
          <p:cNvSpPr>
            <a:spLocks noChangeArrowheads="1"/>
          </p:cNvSpPr>
          <p:nvPr/>
        </p:nvSpPr>
        <p:spPr bwMode="auto">
          <a:xfrm>
            <a:off x="1547664" y="2132856"/>
            <a:ext cx="6516216" cy="191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You will get the Voxel-wise functional connectivity results of each ROI in {working directory}\Results\FC: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zROI1FCMap_Sub_001.img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zROI2FCMap_Sub_001.img</a:t>
            </a:r>
          </a:p>
        </p:txBody>
      </p:sp>
      <p:sp>
        <p:nvSpPr>
          <p:cNvPr id="999428" name="Rectangle 4"/>
          <p:cNvSpPr>
            <a:spLocks noChangeArrowheads="1"/>
          </p:cNvSpPr>
          <p:nvPr/>
        </p:nvSpPr>
        <p:spPr bwMode="auto">
          <a:xfrm>
            <a:off x="1547664" y="4581128"/>
            <a:ext cx="7344370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For ROI-wise results, please see </a:t>
            </a:r>
            <a:r>
              <a:rPr kumimoji="1"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{working directory}\Results\</a:t>
            </a:r>
            <a:r>
              <a:rPr kumimoji="1" lang="en-US" altLang="zh-CN" sz="20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FunImgARCW</a:t>
            </a:r>
            <a:r>
              <a:rPr kumimoji="1"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*_</a:t>
            </a:r>
            <a:r>
              <a:rPr kumimoji="1" lang="en-US" altLang="zh-CN" sz="20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ROISignals</a:t>
            </a:r>
            <a:r>
              <a:rPr kumimoji="1"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.</a:t>
            </a:r>
            <a:endParaRPr kumimoji="1" lang="en-US" altLang="zh-CN" sz="2000" b="1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999429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Functional Connectivity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403545"/>
      </p:ext>
    </p:extLst>
  </p:cSld>
  <p:clrMapOvr>
    <a:masterClrMapping/>
  </p:clrMapOvr>
  <p:transition xmlns:p14="http://schemas.microsoft.com/office/powerpoint/2010/main" advTm="155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427" grpId="0"/>
      <p:bldP spid="99942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36045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1FECCAD8-D5BF-8A45-81F6-15CDD86BEBA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3347268" y="5733256"/>
            <a:ext cx="1728788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Voxel-mirrored homotopic connectivity (VMHC) (Zuo et al., 2010)</a:t>
            </a:r>
          </a:p>
        </p:txBody>
      </p:sp>
      <p:sp>
        <p:nvSpPr>
          <p:cNvPr id="3604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07950" y="49403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Prepare for VMHC: Further register to a 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symmetric template</a:t>
            </a:r>
          </a:p>
        </p:txBody>
      </p:sp>
    </p:spTree>
    <p:extLst>
      <p:ext uri="{BB962C8B-B14F-4D97-AF65-F5344CB8AC3E}">
        <p14:creationId xmlns:p14="http://schemas.microsoft.com/office/powerpoint/2010/main" val="24805879"/>
      </p:ext>
    </p:extLst>
  </p:cSld>
  <p:clrMapOvr>
    <a:masterClrMapping/>
  </p:clrMapOvr>
  <p:transition xmlns:p14="http://schemas.microsoft.com/office/powerpoint/2010/main" advTm="3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35225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984E26A4-9DF1-1B4A-BE6C-63424E3039A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79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5076056" y="5733256"/>
            <a:ext cx="576262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Voxel-mirrored homotopic connectivity (VMHC) (Zuo et al., 2010)</a:t>
            </a:r>
          </a:p>
        </p:txBody>
      </p:sp>
      <p:sp>
        <p:nvSpPr>
          <p:cNvPr id="3522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extLst>
      <p:ext uri="{BB962C8B-B14F-4D97-AF65-F5344CB8AC3E}">
        <p14:creationId xmlns:p14="http://schemas.microsoft.com/office/powerpoint/2010/main" val="1114723027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F57123-9317-A045-B5C2-8059F0D415E1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8546" name="Rectangle 34"/>
          <p:cNvSpPr>
            <a:spLocks noGrp="1" noChangeArrowheads="1"/>
          </p:cNvSpPr>
          <p:nvPr>
            <p:ph type="title"/>
          </p:nvPr>
        </p:nvSpPr>
        <p:spPr>
          <a:xfrm>
            <a:off x="1547813" y="476250"/>
            <a:ext cx="6337300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938019" name="Line 35"/>
          <p:cNvSpPr>
            <a:spLocks noChangeShapeType="1"/>
          </p:cNvSpPr>
          <p:nvPr/>
        </p:nvSpPr>
        <p:spPr bwMode="auto">
          <a:xfrm>
            <a:off x="2700338" y="3860800"/>
            <a:ext cx="431800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9750" y="1989138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Slice Timing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39750" y="2679700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Realign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39750" y="3371850"/>
            <a:ext cx="1655763" cy="7048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Nuisance Regression</a:t>
            </a:r>
          </a:p>
          <a:p>
            <a:pPr algn="ctr">
              <a:defRPr/>
            </a:pPr>
            <a:endParaRPr lang="en-US" sz="1800" b="1" dirty="0">
              <a:solidFill>
                <a:srgbClr val="FFFFFF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39750" y="4422775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ALFF/</a:t>
            </a: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fALFF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  <a:p>
            <a:pPr algn="ctr">
              <a:defRPr/>
            </a:pPr>
            <a:endParaRPr lang="en-US" sz="1800" b="1" dirty="0">
              <a:solidFill>
                <a:srgbClr val="FFFFFF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39750" y="5113338"/>
            <a:ext cx="1655763" cy="4333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Filter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3708400" y="2565400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FC (SCA)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708400" y="3255963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 err="1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ReHo</a:t>
            </a:r>
            <a:endParaRPr lang="en-US" sz="1800" b="1" dirty="0">
              <a:solidFill>
                <a:srgbClr val="FFFF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708400" y="3948113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Degree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3708400" y="4638675"/>
            <a:ext cx="1655763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ea typeface="宋体" pitchFamily="2" charset="-122"/>
                <a:cs typeface="Arial"/>
              </a:rPr>
              <a:t>…</a:t>
            </a:r>
          </a:p>
        </p:txBody>
      </p:sp>
      <p:sp>
        <p:nvSpPr>
          <p:cNvPr id="108557" name="TextBox 8"/>
          <p:cNvSpPr txBox="1">
            <a:spLocks noChangeArrowheads="1"/>
          </p:cNvSpPr>
          <p:nvPr/>
        </p:nvSpPr>
        <p:spPr bwMode="auto">
          <a:xfrm>
            <a:off x="3252788" y="6308725"/>
            <a:ext cx="290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Calculate in Original Space</a:t>
            </a: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5867400" y="3860800"/>
            <a:ext cx="433388" cy="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1800">
              <a:solidFill>
                <a:srgbClr val="FFFFFF"/>
              </a:solidFill>
              <a:latin typeface="Arial"/>
              <a:ea typeface="宋体" charset="-122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875463" y="3357563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Normalize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875463" y="4048125"/>
            <a:ext cx="1657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Smooth</a:t>
            </a:r>
          </a:p>
        </p:txBody>
      </p:sp>
      <p:pic>
        <p:nvPicPr>
          <p:cNvPr id="108563" name="Course_Data_Process_of_R153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17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8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56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0D08221-E439-7947-A378-A3D537A655F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25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5875" y="188913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VMHC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87338" y="1555750"/>
            <a:ext cx="88566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) Get the T1 images in MNI space (e.g., wco*.img or wco*.nii under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T1ImgNewSegment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or T1ImgSegment) for each subject, and then create a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mean T1 image template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(averaged across all the subjects). </a:t>
            </a:r>
          </a:p>
          <a:p>
            <a:pPr marL="457200" indent="-457200" eaLnBrk="0" hangingPunct="0"/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2) Create a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symmetric T1 template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by averaging the mean T1 template (created in Step 1) with it's flipped version (flipped over x axis). </a:t>
            </a:r>
          </a:p>
          <a:p>
            <a:pPr marL="457200" indent="-457200" eaLnBrk="0" hangingPunct="0"/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3)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Normalize the T1 image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in MNI space (e.g., wco*.img or wco*.nii under T1ImgNewSegment or T1ImgSegment) for each subject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to the symmetric T1 template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(created in Step 2), and </a:t>
            </a:r>
            <a:r>
              <a:rPr lang="en-US" altLang="zh-CN" b="1">
                <a:solidFill>
                  <a:srgbClr val="FFFF66"/>
                </a:solidFill>
                <a:ea typeface="隶书" charset="0"/>
                <a:cs typeface="隶书" charset="0"/>
              </a:rPr>
              <a:t>apply the transformations</a:t>
            </a:r>
            <a:r>
              <a:rPr lang="en-US" altLang="zh-CN" b="1">
                <a:solidFill>
                  <a:srgbClr val="FFFFFF"/>
                </a:solidFill>
                <a:ea typeface="隶书" charset="0"/>
                <a:cs typeface="隶书" charset="0"/>
              </a:rPr>
              <a:t> to the functional data (which have been normalized to MNI space beforehand). Please see a reference from Zuo et al., 2010.</a:t>
            </a:r>
          </a:p>
        </p:txBody>
      </p:sp>
      <p:pic>
        <p:nvPicPr>
          <p:cNvPr id="362506" name="Course_Data_Process_of_R161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521868"/>
      </p:ext>
    </p:extLst>
  </p:cSld>
  <p:clrMapOvr>
    <a:masterClrMapping/>
  </p:clrMapOvr>
  <p:transition xmlns:p14="http://schemas.microsoft.com/office/powerpoint/2010/main" advTm="6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2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2506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Footer Placeholder 3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EE874ACA-9E5A-584E-BEDC-63FF3FD2AE2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430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313"/>
            <a:ext cx="58531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2995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479742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fr-FR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Gee et al., 2011</a:t>
            </a:r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716463" y="479742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fr-FR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Zuo et al., 2010</a:t>
            </a:r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354312" name="Course_Data_Process_of_R1613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50107"/>
      </p:ext>
    </p:extLst>
  </p:cSld>
  <p:clrMapOvr>
    <a:masterClrMapping/>
  </p:clrMapOvr>
  <p:transition xmlns:p14="http://schemas.microsoft.com/office/powerpoint/2010/main" advTm="4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4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431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21401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0AE7C6D-8935-D24F-BE0E-DBAEC710BFAB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3563938" y="6021388"/>
            <a:ext cx="13684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Parallel Workers (if parallel computing toolbox is installed)</a:t>
            </a:r>
          </a:p>
        </p:txBody>
      </p:sp>
      <p:sp>
        <p:nvSpPr>
          <p:cNvPr id="214021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07950" y="501332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Each subject is distributed into a different worker. (Except DARTEL-Create Template)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358126"/>
      </p:ext>
    </p:extLst>
  </p:cSld>
  <p:clrMapOvr>
    <a:masterClrMapping/>
  </p:clrMapOvr>
  <p:transition xmlns:p14="http://schemas.microsoft.com/office/powerpoint/2010/main" advTm="9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21606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7E784C9-6AE1-8847-B60B-587D53C9EC3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4932363" y="6021388"/>
            <a:ext cx="15843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Multiple functional sessions</a:t>
            </a:r>
          </a:p>
        </p:txBody>
      </p:sp>
      <p:sp>
        <p:nvSpPr>
          <p:cNvPr id="216069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5013325"/>
            <a:ext cx="31321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st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2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nd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S2_FunRaw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3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rd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S3_FunRaw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884187"/>
      </p:ext>
    </p:extLst>
  </p:cSld>
  <p:clrMapOvr>
    <a:masterClrMapping/>
  </p:clrMapOvr>
  <p:transition xmlns:p14="http://schemas.microsoft.com/office/powerpoint/2010/main" advTm="2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2181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F28D3E3-E2B3-BE4A-956A-3E3387280E8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8115" name="Rectangle 6"/>
          <p:cNvSpPr>
            <a:spLocks noChangeArrowheads="1"/>
          </p:cNvSpPr>
          <p:nvPr/>
        </p:nvSpPr>
        <p:spPr bwMode="auto">
          <a:xfrm>
            <a:off x="6659563" y="6092825"/>
            <a:ext cx="19446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8116" name="Rectangle 7"/>
          <p:cNvSpPr>
            <a:spLocks noChangeArrowheads="1"/>
          </p:cNvSpPr>
          <p:nvPr/>
        </p:nvSpPr>
        <p:spPr bwMode="auto">
          <a:xfrm>
            <a:off x="0" y="404813"/>
            <a:ext cx="3059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3200" b="1">
                <a:solidFill>
                  <a:srgbClr val="FFFF00"/>
                </a:solidFill>
              </a:rPr>
              <a:t>Starting Directory Name</a:t>
            </a: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-9525" y="1700213"/>
            <a:ext cx="313213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If you do 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not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start with raw DICOM images, you need to specify the 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Starting Directory Name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E.g. "</a:t>
            </a:r>
            <a:r>
              <a:rPr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FunImgARW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" means you start with images which have been slice timed, realigned and normalized.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9388" y="3716338"/>
            <a:ext cx="313213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00"/>
                </a:solidFill>
                <a:ea typeface="隶书" charset="0"/>
                <a:cs typeface="隶书" charset="0"/>
              </a:rPr>
              <a:t>Abbreviations</a:t>
            </a: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A - Slice Timing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R - Realign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W - Normalize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S - Smooth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D - Detrend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F - Filter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C - Covariates Removed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1800" b="1">
                <a:solidFill>
                  <a:srgbClr val="FFFFFF"/>
                </a:solidFill>
                <a:ea typeface="隶书" charset="0"/>
                <a:cs typeface="隶书" charset="0"/>
              </a:rPr>
              <a:t>B - ScruBBing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112713"/>
      </p:ext>
    </p:extLst>
  </p:cSld>
  <p:clrMapOvr>
    <a:masterClrMapping/>
  </p:clrMapOvr>
  <p:transition xmlns:p14="http://schemas.microsoft.com/office/powerpoint/2010/main" advTm="9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16659"/>
            <a:ext cx="6912768" cy="7750115"/>
          </a:xfrm>
          <a:prstGeom prst="rect">
            <a:avLst/>
          </a:prstGeom>
        </p:spPr>
      </p:pic>
      <p:sp>
        <p:nvSpPr>
          <p:cNvPr id="35533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8587848A-9B70-204E-B16B-CA7B10087F7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8388226" y="5516563"/>
            <a:ext cx="576262" cy="217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Connectome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-wide association studies based on multivariate distance matrix regression (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Shehzad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2014)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3553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07950" y="501332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Resource consuming as compared to other measures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480290"/>
      </p:ext>
    </p:extLst>
  </p:cSld>
  <p:clrMapOvr>
    <a:masterClrMapping/>
  </p:clrMapOvr>
  <p:transition xmlns:p14="http://schemas.microsoft.com/office/powerpoint/2010/main" advTm="12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Footer Placeholder 3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8716B7E-49B8-E849-A77D-234D5F870448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195513" y="6021388"/>
            <a:ext cx="5616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Shehzad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 et al., 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2014. 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Neuroimage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3573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15888"/>
            <a:ext cx="7094538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019331"/>
      </p:ext>
    </p:extLst>
  </p:cSld>
  <p:clrMapOvr>
    <a:masterClrMapping/>
  </p:clrMapOvr>
  <p:transition xmlns:p14="http://schemas.microsoft.com/office/powerpoint/2010/main" advTm="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-171400"/>
            <a:ext cx="6743943" cy="7560840"/>
          </a:xfrm>
          <a:prstGeom prst="rect">
            <a:avLst/>
          </a:prstGeom>
        </p:spPr>
      </p:pic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131840" y="2132856"/>
            <a:ext cx="3600400" cy="17281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22016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B96744A0-6F6E-1041-9C93-D114FA4CCF4B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53786"/>
      </p:ext>
    </p:extLst>
  </p:cSld>
  <p:clrMapOvr>
    <a:masterClrMapping/>
  </p:clrMapOvr>
  <p:transition xmlns:p14="http://schemas.microsoft.com/office/powerpoint/2010/main" advTm="8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  <p:bldP spid="13620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-171400"/>
            <a:ext cx="6743943" cy="7560840"/>
          </a:xfrm>
          <a:prstGeom prst="rect">
            <a:avLst/>
          </a:prstGeom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059832" y="2564904"/>
            <a:ext cx="431958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323850" y="34290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Calculate in 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MNI space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2221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451152B-FDD0-FA4C-9418-7CF3630A97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0825" y="422116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Calculate in 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Original space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222218" name="Course_Data_Process_of_R159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07222"/>
      </p:ext>
    </p:extLst>
  </p:cSld>
  <p:clrMapOvr>
    <a:masterClrMapping/>
  </p:clrMapOvr>
  <p:transition xmlns:p14="http://schemas.microsoft.com/office/powerpoint/2010/main" advTm="1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2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031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18"/>
                </p:tgtEl>
              </p:cMediaNode>
            </p:audio>
          </p:childTnLst>
        </p:cTn>
      </p:par>
    </p:tnLst>
    <p:bldLst>
      <p:bldP spid="136199" grpId="0" animBg="1"/>
      <p:bldP spid="136199" grpId="1" animBg="1"/>
      <p:bldP spid="136201" grpId="0"/>
      <p:bldP spid="136201" grpId="1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43409"/>
            <a:ext cx="6984776" cy="7830845"/>
          </a:xfrm>
          <a:prstGeom prst="rect">
            <a:avLst/>
          </a:prstGeom>
        </p:spPr>
      </p:pic>
      <p:sp>
        <p:nvSpPr>
          <p:cNvPr id="20787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F7AD1B60-6C63-984D-9FC2-2D526AC703D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89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6372225" y="5734050"/>
            <a:ext cx="1223963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6513" y="35734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Normalize measures (derivatives) calculated in original space into MNI space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07950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Use the parameters set in the upper section.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276600" y="3933825"/>
            <a:ext cx="5688013" cy="5032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400393" idx="0"/>
            <a:endCxn id="11" idx="2"/>
          </p:cNvCxnSpPr>
          <p:nvPr/>
        </p:nvCxnSpPr>
        <p:spPr bwMode="auto">
          <a:xfrm flipH="1" flipV="1">
            <a:off x="6121400" y="4451350"/>
            <a:ext cx="863600" cy="12684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80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5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14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41" y="-171400"/>
            <a:ext cx="6615487" cy="7416824"/>
          </a:xfrm>
          <a:prstGeom prst="rect">
            <a:avLst/>
          </a:prstGeom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03848" y="2204865"/>
            <a:ext cx="3600400" cy="16561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11059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CF0D7FA-B2E0-004F-8CE1-3D982FD5DF41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8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  <p:bldP spid="13620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43409"/>
            <a:ext cx="6984776" cy="7830845"/>
          </a:xfrm>
          <a:prstGeom prst="rect">
            <a:avLst/>
          </a:prstGeom>
        </p:spPr>
      </p:pic>
      <p:sp>
        <p:nvSpPr>
          <p:cNvPr id="21197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DE00657-E695-A54D-A789-5F67CE6CFAA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7667625" y="5734050"/>
            <a:ext cx="1223963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6513" y="35734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Smooth R-fMRI measures (derivatives)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07950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Use the parameters set in the upper section.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003800" y="4437063"/>
            <a:ext cx="936625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400393" idx="0"/>
            <a:endCxn id="11" idx="2"/>
          </p:cNvCxnSpPr>
          <p:nvPr/>
        </p:nvCxnSpPr>
        <p:spPr bwMode="auto">
          <a:xfrm flipH="1" flipV="1">
            <a:off x="5472113" y="4738688"/>
            <a:ext cx="2808287" cy="9810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1976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  <p:bldP spid="14" grpId="0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43409"/>
            <a:ext cx="6984776" cy="7830845"/>
          </a:xfrm>
          <a:prstGeom prst="rect">
            <a:avLst/>
          </a:prstGeom>
        </p:spPr>
      </p:pic>
      <p:sp>
        <p:nvSpPr>
          <p:cNvPr id="21197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DE00657-E695-A54D-A789-5F67CE6CFAA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7092280" y="4653136"/>
            <a:ext cx="1872208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-36513" y="35734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Warp masks into original space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11976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735494"/>
      </p:ext>
    </p:extLst>
  </p:cSld>
  <p:clrMapOvr>
    <a:masterClrMapping/>
  </p:clrMapOvr>
  <p:transition xmlns:p14="http://schemas.microsoft.com/office/powerpoint/2010/main" advTm="23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3" grpId="0" animBg="1"/>
      <p:bldP spid="40039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-171400"/>
            <a:ext cx="6743943" cy="7560840"/>
          </a:xfrm>
          <a:prstGeom prst="rect">
            <a:avLst/>
          </a:prstGeom>
        </p:spPr>
      </p:pic>
      <p:sp>
        <p:nvSpPr>
          <p:cNvPr id="230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76600" y="3068960"/>
            <a:ext cx="431958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323850" y="34290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Intraoperative Processing</a:t>
            </a:r>
          </a:p>
        </p:txBody>
      </p:sp>
      <p:sp>
        <p:nvSpPr>
          <p:cNvPr id="23040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F0F9D612-41B2-7F4A-A92B-1629141064C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 autoUpdateAnimBg="0"/>
      <p:bldP spid="136201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225381"/>
            <a:ext cx="6984776" cy="7830845"/>
          </a:xfrm>
          <a:prstGeom prst="rect">
            <a:avLst/>
          </a:prstGeom>
        </p:spPr>
      </p:pic>
      <p:sp>
        <p:nvSpPr>
          <p:cNvPr id="232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C27913A-B18F-4E48-BB77-674FC469B1BD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2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Preprocessing</a:t>
            </a:r>
            <a:b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and R-fMRI measures Calculation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4925" y="3141663"/>
            <a:ext cx="31162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No</a:t>
            </a:r>
            <a:r>
              <a:rPr lang="en-US" altLang="zh-CN" b="1">
                <a:ea typeface="隶书" charset="0"/>
                <a:cs typeface="隶书" charset="0"/>
              </a:rPr>
              <a:t> </a:t>
            </a:r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realign</a:t>
            </a:r>
            <a:r>
              <a:rPr lang="en-US" altLang="zh-CN" b="1">
                <a:ea typeface="隶书" charset="0"/>
                <a:cs typeface="隶书" charset="0"/>
              </a:rPr>
              <a:t> since there is no head motion. DPARSFA will generate the </a:t>
            </a:r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mean</a:t>
            </a:r>
            <a:r>
              <a:rPr lang="en-US" altLang="zh-CN" b="1">
                <a:ea typeface="隶书" charset="0"/>
                <a:cs typeface="隶书" charset="0"/>
              </a:rPr>
              <a:t> functional images </a:t>
            </a:r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automatically</a:t>
            </a:r>
            <a:r>
              <a:rPr lang="en-US" altLang="zh-CN" b="1">
                <a:ea typeface="隶书" charset="0"/>
                <a:cs typeface="隶书" charset="0"/>
              </a:rPr>
              <a:t>.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5661025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Define ROI Interactively</a:t>
            </a:r>
            <a:endParaRPr lang="zh-CN" altLang="en-US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32241" y="2636839"/>
            <a:ext cx="792510" cy="2881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948265" y="5516563"/>
            <a:ext cx="1440086" cy="28870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04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-171400"/>
            <a:ext cx="6743943" cy="7560840"/>
          </a:xfrm>
          <a:prstGeom prst="rect">
            <a:avLst/>
          </a:prstGeom>
        </p:spPr>
      </p:pic>
      <p:sp>
        <p:nvSpPr>
          <p:cNvPr id="234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76600" y="3357116"/>
            <a:ext cx="431958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323850" y="34290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VBM</a:t>
            </a:r>
          </a:p>
        </p:txBody>
      </p:sp>
      <p:sp>
        <p:nvSpPr>
          <p:cNvPr id="23450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DBAD1748-5264-B14C-BD2A-B8EEECB92A8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34505" name="Course_Data_Process_of_R160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advTm="1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4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505"/>
                </p:tgtEl>
              </p:cMediaNode>
            </p:audio>
          </p:childTnLst>
        </p:cTn>
      </p:par>
    </p:tnLst>
    <p:bldLst>
      <p:bldP spid="136199" grpId="0" animBg="1" autoUpdateAnimBg="0"/>
      <p:bldP spid="136201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43408"/>
            <a:ext cx="6912768" cy="7750115"/>
          </a:xfrm>
          <a:prstGeom prst="rect">
            <a:avLst/>
          </a:prstGeom>
        </p:spPr>
      </p:pic>
      <p:sp>
        <p:nvSpPr>
          <p:cNvPr id="236546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875" y="981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VBM</a:t>
            </a:r>
          </a:p>
        </p:txBody>
      </p:sp>
      <p:sp>
        <p:nvSpPr>
          <p:cNvPr id="23654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2197FF6A-FDEB-C449-818F-60FC0A7FF7E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41350" name="Rectangle 6"/>
          <p:cNvSpPr>
            <a:spLocks noChangeArrowheads="1"/>
          </p:cNvSpPr>
          <p:nvPr/>
        </p:nvSpPr>
        <p:spPr bwMode="auto">
          <a:xfrm>
            <a:off x="3348038" y="2276475"/>
            <a:ext cx="10810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1" name="Rectangle 7"/>
          <p:cNvSpPr>
            <a:spLocks noChangeArrowheads="1"/>
          </p:cNvSpPr>
          <p:nvPr/>
        </p:nvSpPr>
        <p:spPr bwMode="auto">
          <a:xfrm>
            <a:off x="3924300" y="3068638"/>
            <a:ext cx="14398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2" name="Rectangle 8"/>
          <p:cNvSpPr>
            <a:spLocks noChangeArrowheads="1"/>
          </p:cNvSpPr>
          <p:nvPr/>
        </p:nvSpPr>
        <p:spPr bwMode="auto">
          <a:xfrm>
            <a:off x="6659563" y="6021388"/>
            <a:ext cx="1944687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53" name="Rectangle 9"/>
          <p:cNvSpPr>
            <a:spLocks noChangeArrowheads="1"/>
          </p:cNvSpPr>
          <p:nvPr/>
        </p:nvSpPr>
        <p:spPr bwMode="auto">
          <a:xfrm>
            <a:off x="179388" y="2781300"/>
            <a:ext cx="27368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ea typeface="隶书" charset="0"/>
                <a:cs typeface="隶书" charset="0"/>
              </a:rPr>
              <a:t>Only </a:t>
            </a:r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New Segment + DARTEL</a:t>
            </a:r>
            <a:r>
              <a:rPr lang="en-US" altLang="zh-CN" b="1">
                <a:ea typeface="隶书" charset="0"/>
                <a:cs typeface="隶书" charset="0"/>
              </a:rPr>
              <a:t> is checked</a:t>
            </a:r>
          </a:p>
        </p:txBody>
      </p:sp>
      <p:sp>
        <p:nvSpPr>
          <p:cNvPr id="441354" name="Rectangle 10"/>
          <p:cNvSpPr>
            <a:spLocks noChangeArrowheads="1"/>
          </p:cNvSpPr>
          <p:nvPr/>
        </p:nvSpPr>
        <p:spPr bwMode="auto">
          <a:xfrm>
            <a:off x="179388" y="4437063"/>
            <a:ext cx="295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ea typeface="隶书" charset="0"/>
                <a:cs typeface="隶书" charset="0"/>
              </a:rPr>
              <a:t>Define the Starting Directory Name as </a:t>
            </a:r>
            <a:r>
              <a:rPr lang="en-US" altLang="zh-CN" b="1">
                <a:solidFill>
                  <a:srgbClr val="FFFF00"/>
                </a:solidFill>
                <a:ea typeface="隶书" charset="0"/>
                <a:cs typeface="隶书" charset="0"/>
              </a:rPr>
              <a:t>T1Raw</a:t>
            </a:r>
            <a:endParaRPr lang="zh-CN" altLang="en-US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86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0" grpId="0" animBg="1"/>
      <p:bldP spid="441351" grpId="0" animBg="1"/>
      <p:bldP spid="441352" grpId="0" animBg="1"/>
      <p:bldP spid="441353" grpId="0"/>
      <p:bldP spid="441353" grpId="1"/>
      <p:bldP spid="44135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-171400"/>
            <a:ext cx="6743943" cy="7560840"/>
          </a:xfrm>
          <a:prstGeom prst="rect">
            <a:avLst/>
          </a:prstGeom>
        </p:spPr>
      </p:pic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Resting State fMRI Data Processing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76600" y="3573016"/>
            <a:ext cx="431958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323850" y="34290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Blank</a:t>
            </a:r>
          </a:p>
        </p:txBody>
      </p:sp>
      <p:sp>
        <p:nvSpPr>
          <p:cNvPr id="23859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CC1FF99D-4004-3849-BA3D-1783F736D13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advTm="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 autoUpdateAnimBg="0"/>
      <p:bldP spid="136201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4C29A4D3-DBE0-F641-AA37-B7E960CBC78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06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Blank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248" y="-171400"/>
            <a:ext cx="6768752" cy="75886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248" y="-171400"/>
            <a:ext cx="6768752" cy="758865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664D53E-C0F5-134E-8672-5359BFB391D1}" type="slidenum">
              <a:rPr lang="en-US" altLang="zh-CN">
                <a:latin typeface="Arial"/>
              </a:rPr>
              <a:pPr/>
              <a:t>98</a:t>
            </a:fld>
            <a:endParaRPr lang="en-US" altLang="zh-CN">
              <a:latin typeface="Arial"/>
            </a:endParaRPr>
          </a:p>
        </p:txBody>
      </p:sp>
      <p:sp>
        <p:nvSpPr>
          <p:cNvPr id="1073155" name="Rectangle 3"/>
          <p:cNvSpPr>
            <a:spLocks noChangeArrowheads="1"/>
          </p:cNvSpPr>
          <p:nvPr/>
        </p:nvSpPr>
        <p:spPr bwMode="auto">
          <a:xfrm>
            <a:off x="324445" y="2842865"/>
            <a:ext cx="2519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Save parameters to *.mat</a:t>
            </a:r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692696"/>
            <a:ext cx="2736304" cy="1152128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Save and Load Parameters</a:t>
            </a:r>
          </a:p>
        </p:txBody>
      </p:sp>
      <p:sp>
        <p:nvSpPr>
          <p:cNvPr id="1073158" name="Rectangle 6"/>
          <p:cNvSpPr>
            <a:spLocks noChangeArrowheads="1"/>
          </p:cNvSpPr>
          <p:nvPr/>
        </p:nvSpPr>
        <p:spPr bwMode="auto">
          <a:xfrm>
            <a:off x="4139952" y="6309321"/>
            <a:ext cx="50405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3159" name="Rectangle 7"/>
          <p:cNvSpPr>
            <a:spLocks noChangeArrowheads="1"/>
          </p:cNvSpPr>
          <p:nvPr/>
        </p:nvSpPr>
        <p:spPr bwMode="auto">
          <a:xfrm>
            <a:off x="4716017" y="6309320"/>
            <a:ext cx="576063" cy="28803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073160" name="Rectangle 8"/>
          <p:cNvSpPr>
            <a:spLocks noChangeArrowheads="1"/>
          </p:cNvSpPr>
          <p:nvPr/>
        </p:nvSpPr>
        <p:spPr bwMode="auto">
          <a:xfrm>
            <a:off x="324445" y="4582765"/>
            <a:ext cx="2519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Load parameters from *.mat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145796"/>
      </p:ext>
    </p:extLst>
  </p:cSld>
  <p:clrMapOvr>
    <a:masterClrMapping/>
  </p:clrMapOvr>
  <p:transition xmlns:p14="http://schemas.microsoft.com/office/powerpoint/2010/main" advTm="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155" grpId="0"/>
      <p:bldP spid="1073155" grpId="1"/>
      <p:bldP spid="1073158" grpId="0" animBg="1"/>
      <p:bldP spid="1073158" grpId="1" animBg="1"/>
      <p:bldP spid="1073159" grpId="0" animBg="1"/>
      <p:bldP spid="107316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99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4149080"/>
            <a:ext cx="2803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FFFFFF"/>
                </a:solidFill>
                <a:ea typeface="宋体" charset="-122"/>
                <a:cs typeface="宋体" charset="-122"/>
              </a:rPr>
              <a:t>http://</a:t>
            </a:r>
            <a:r>
              <a:rPr lang="en-US" altLang="zh-CN" dirty="0" err="1">
                <a:solidFill>
                  <a:srgbClr val="FFFFFF"/>
                </a:solidFill>
                <a:ea typeface="宋体" charset="-122"/>
                <a:cs typeface="宋体" charset="-122"/>
              </a:rPr>
              <a:t>rfmri.org</a:t>
            </a:r>
            <a:r>
              <a:rPr lang="en-US" altLang="zh-CN" dirty="0">
                <a:solidFill>
                  <a:srgbClr val="FFFFFF"/>
                </a:solidFill>
                <a:ea typeface="宋体" charset="-122"/>
                <a:cs typeface="宋体" charset="-122"/>
              </a:rPr>
              <a:t>/</a:t>
            </a:r>
            <a:r>
              <a:rPr lang="en-US" altLang="zh-CN" dirty="0" err="1" smtClean="0">
                <a:solidFill>
                  <a:srgbClr val="FFFFFF"/>
                </a:solidFill>
                <a:ea typeface="宋体" charset="-122"/>
                <a:cs typeface="宋体" charset="-122"/>
              </a:rPr>
              <a:t>dpabi</a:t>
            </a:r>
            <a:endParaRPr lang="en-US" altLang="zh-CN" dirty="0">
              <a:solidFill>
                <a:srgbClr val="FFFFFF"/>
              </a:solidFill>
              <a:ea typeface="宋体" charset="-122"/>
              <a:cs typeface="宋体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114582"/>
      </p:ext>
    </p:extLst>
  </p:cSld>
  <p:clrMapOvr>
    <a:masterClrMapping/>
  </p:clrMapOvr>
  <p:transition xmlns:p14="http://schemas.microsoft.com/office/powerpoint/2010/main" advTm="69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0.8|122|7.5|2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0.2|30.5|18.8|3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0.8|122|7.5|2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0|52.9|53.1|3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90.2|160|61.1|24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0.2|30.5|18.8|3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|1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9|16.9|10.4|14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.1|0.6|4|1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7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67.4|3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9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9.4|1.5|1.5|1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5.8|9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4|5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|23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5.8|11.7|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42.2|7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4.2|7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0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0.2|3.5|35.5|2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7|11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6.6|6.8|48.9|12.6|22.1|10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0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1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.2|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2.3|15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1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9|5.:|3|12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4.3|0.9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5.3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27016</TotalTime>
  <Words>2691</Words>
  <Application>Microsoft Macintosh PowerPoint</Application>
  <PresentationFormat>On-screen Show (4:3)</PresentationFormat>
  <Paragraphs>593</Paragraphs>
  <Slides>108</Slides>
  <Notes>97</Notes>
  <HiddenSlides>0</HiddenSlides>
  <MMClips>31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108</vt:i4>
      </vt:variant>
    </vt:vector>
  </HeadingPairs>
  <TitlesOfParts>
    <vt:vector size="127" baseType="lpstr">
      <vt:lpstr>137TGp_tech_dark_v2</vt:lpstr>
      <vt:lpstr>1_137TGp_tech_dark_v2</vt:lpstr>
      <vt:lpstr>4_137TGp_tech_dark_v2</vt:lpstr>
      <vt:lpstr>5_137TGp_tech_dark_v2</vt:lpstr>
      <vt:lpstr>6_137TGp_tech_dark_v2</vt:lpstr>
      <vt:lpstr>7_137TGp_tech_dark_v2</vt:lpstr>
      <vt:lpstr>8_137TGp_tech_dark_v2</vt:lpstr>
      <vt:lpstr>3_137TGp_tech_dark_v2</vt:lpstr>
      <vt:lpstr>12_137TGp_tech_dark_v2</vt:lpstr>
      <vt:lpstr>13_137TGp_tech_dark_v2</vt:lpstr>
      <vt:lpstr>14_137TGp_tech_dark_v2</vt:lpstr>
      <vt:lpstr>10_137TGp_tech_dark_v2</vt:lpstr>
      <vt:lpstr>11_137TGp_tech_dark_v2</vt:lpstr>
      <vt:lpstr>15_137TGp_tech_dark_v2</vt:lpstr>
      <vt:lpstr>16_137TGp_tech_dark_v2</vt:lpstr>
      <vt:lpstr>17_137TGp_tech_dark_v2</vt:lpstr>
      <vt:lpstr>18_137TGp_tech_dark_v2</vt:lpstr>
      <vt:lpstr>9_137TGp_tech_dark_v2</vt:lpstr>
      <vt:lpstr>19_137TGp_tech_dark_v2</vt:lpstr>
      <vt:lpstr>Data Processing of Resting-State fMRI: DPARSF</vt:lpstr>
      <vt:lpstr>DPARSF</vt:lpstr>
      <vt:lpstr>Data Processing Assistant for Resting-State fMRI (DPARSF)</vt:lpstr>
      <vt:lpstr>DPABI: a toolbox for Data Processing &amp; Analysis of Brain Imaging</vt:lpstr>
      <vt:lpstr>Resting State fMRI Data Processing</vt:lpstr>
      <vt:lpstr>Resting State fMRI Data Processing</vt:lpstr>
      <vt:lpstr>Resting State fMRI Data Processing</vt:lpstr>
      <vt:lpstr>Resting State fMRI Data Processing</vt:lpstr>
      <vt:lpstr>Resting State fMRI Data Processing</vt:lpstr>
      <vt:lpstr>Data Organization</vt:lpstr>
      <vt:lpstr>Data Organization</vt:lpstr>
      <vt:lpstr>PowerPoint Presentation</vt:lpstr>
      <vt:lpstr>PowerPoint Presentation</vt:lpstr>
      <vt:lpstr>Data preparation</vt:lpstr>
      <vt:lpstr>Data preparation</vt:lpstr>
      <vt:lpstr>Preprocessing and R-fMRI measures Calculation</vt:lpstr>
      <vt:lpstr>Preprocessing and R-fMRI measures Calculation</vt:lpstr>
      <vt:lpstr>Preprocessing and R-fMRI measures Calculation</vt:lpstr>
      <vt:lpstr>PowerPoint Presentation</vt:lpstr>
      <vt:lpstr>Preprocessing and R-fMRI measures Calculation</vt:lpstr>
      <vt:lpstr>Preprocessing and R-fMRI measures Calculation</vt:lpstr>
      <vt:lpstr>Slice Timing</vt:lpstr>
      <vt:lpstr>Preprocessing and R-fMRI measures Calculation</vt:lpstr>
      <vt:lpstr>Realign</vt:lpstr>
      <vt:lpstr>Realign</vt:lpstr>
      <vt:lpstr>Realign</vt:lpstr>
      <vt:lpstr>Realign</vt:lpstr>
      <vt:lpstr>Realign</vt:lpstr>
      <vt:lpstr>Preprocessing and R-fMRI measures Calculation</vt:lpstr>
      <vt:lpstr>Voxel-Specific Head Motion Calculation </vt:lpstr>
      <vt:lpstr>Preprocessing and R-fMRI measures Calculation</vt:lpstr>
      <vt:lpstr>PowerPoint Presentation</vt:lpstr>
      <vt:lpstr>PowerPoint Presentation</vt:lpstr>
      <vt:lpstr>PowerPoint Presentation</vt:lpstr>
      <vt:lpstr>Automask  generation </vt:lpstr>
      <vt:lpstr>Preprocessing and R-fMRI measures Calculation</vt:lpstr>
      <vt:lpstr>Brain extraction (Skullstrip) </vt:lpstr>
      <vt:lpstr>PowerPoint Presentation</vt:lpstr>
      <vt:lpstr>Preprocessing and R-fMRI measures Calculation</vt:lpstr>
      <vt:lpstr>Preprocessing and R-fMRI measures Calculation</vt:lpstr>
      <vt:lpstr>By-Product: VBM</vt:lpstr>
      <vt:lpstr>Preprocessing and R-fMRI measures Calculation</vt:lpstr>
      <vt:lpstr>Preprocessing and R-fMRI measures Calculation</vt:lpstr>
      <vt:lpstr>Preprocessing and R-fMRI measures Calculation</vt:lpstr>
      <vt:lpstr>PowerPoint Presentation</vt:lpstr>
      <vt:lpstr>PowerPoint Presentation</vt:lpstr>
      <vt:lpstr>Preprocessing and R-fMRI measures Calculation</vt:lpstr>
      <vt:lpstr>Nuisance Regression</vt:lpstr>
      <vt:lpstr>Preprocessing and R-fMRI measures Calculation</vt:lpstr>
      <vt:lpstr>Preprocessing and R-fMRI measures Calculation</vt:lpstr>
      <vt:lpstr>Preprocessing and R-fMRI measures Calculation</vt:lpstr>
      <vt:lpstr>Normalize</vt:lpstr>
      <vt:lpstr>Normalize</vt:lpstr>
      <vt:lpstr>Normalize</vt:lpstr>
      <vt:lpstr>Preprocessing and R-fMRI measures Calculation</vt:lpstr>
      <vt:lpstr>Smooth</vt:lpstr>
      <vt:lpstr>PowerPoint Presentation</vt:lpstr>
      <vt:lpstr>Preprocessing and R-fMRI measures Calculation</vt:lpstr>
      <vt:lpstr>Preprocessing and R-fMRI measures Calculation</vt:lpstr>
      <vt:lpstr>Preprocessing and R-fMRI measures Calculation</vt:lpstr>
      <vt:lpstr>ALFF/fALFF</vt:lpstr>
      <vt:lpstr>Preprocessing and R-fMRI measures Calculation</vt:lpstr>
      <vt:lpstr>Preprocessing and R-fMRI measures Calculation</vt:lpstr>
      <vt:lpstr>PowerPoint Presentation</vt:lpstr>
      <vt:lpstr>Preprocessing and R-fMRI measures Calculation</vt:lpstr>
      <vt:lpstr>ReHo  (Regional Homogeneity) </vt:lpstr>
      <vt:lpstr>Preprocessing and R-fMRI measures Calculation</vt:lpstr>
      <vt:lpstr>Preprocessing and R-fMRI measures Calculation</vt:lpstr>
      <vt:lpstr>PowerPoint Presentation</vt:lpstr>
      <vt:lpstr>Preprocessing and R-fMRI measures Calculation</vt:lpstr>
      <vt:lpstr>Define ROI</vt:lpstr>
      <vt:lpstr>PowerPoint Presentation</vt:lpstr>
      <vt:lpstr>PowerPoint Presentation</vt:lpstr>
      <vt:lpstr>Preprocessing and R-fMRI measures Calculation</vt:lpstr>
      <vt:lpstr>PowerPoint Presentation</vt:lpstr>
      <vt:lpstr>PowerPoint Presentation</vt:lpstr>
      <vt:lpstr>Functional Connectivity</vt:lpstr>
      <vt:lpstr>Preprocessing and R-fMRI measures Calculation</vt:lpstr>
      <vt:lpstr>Preprocessing and R-fMRI measures Calculation</vt:lpstr>
      <vt:lpstr>VMHC</vt:lpstr>
      <vt:lpstr>PowerPoint Presentation</vt:lpstr>
      <vt:lpstr>Preprocessing and R-fMRI measures Calculation</vt:lpstr>
      <vt:lpstr>Preprocessing and R-fMRI measures Calculation</vt:lpstr>
      <vt:lpstr>PowerPoint Presentation</vt:lpstr>
      <vt:lpstr>Preprocessing and R-fMRI measures Calculation</vt:lpstr>
      <vt:lpstr>PowerPoint Presentation</vt:lpstr>
      <vt:lpstr>Resting State fMRI Data Processing</vt:lpstr>
      <vt:lpstr>Resting State fMRI Data Processing</vt:lpstr>
      <vt:lpstr>Preprocessing and R-fMRI measures Calculation</vt:lpstr>
      <vt:lpstr>Preprocessing and R-fMRI measures Calculation</vt:lpstr>
      <vt:lpstr>Preprocessing and R-fMRI measures Calculation</vt:lpstr>
      <vt:lpstr>Resting State fMRI Data Processing</vt:lpstr>
      <vt:lpstr>Preprocessing and R-fMRI measures Calculation</vt:lpstr>
      <vt:lpstr>Resting State fMRI Data Processing</vt:lpstr>
      <vt:lpstr>VBM</vt:lpstr>
      <vt:lpstr>Resting State fMRI Data Processing</vt:lpstr>
      <vt:lpstr>Blank</vt:lpstr>
      <vt:lpstr>Save and Load Parameters</vt:lpstr>
      <vt:lpstr>Further Help</vt:lpstr>
      <vt:lpstr>Further Help</vt:lpstr>
      <vt:lpstr>PowerPoint Presentation</vt:lpstr>
      <vt:lpstr>PowerPoint Presentation</vt:lpstr>
      <vt:lpstr>PowerPoint Presentation</vt:lpstr>
      <vt:lpstr>PowerPoint Presentation</vt:lpstr>
      <vt:lpstr>The R-fMRI Maps Project</vt:lpstr>
      <vt:lpstr>PowerPoint Presentation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3310</cp:revision>
  <dcterms:created xsi:type="dcterms:W3CDTF">2011-11-28T04:34:15Z</dcterms:created>
  <dcterms:modified xsi:type="dcterms:W3CDTF">2016-12-20T11:24:38Z</dcterms:modified>
</cp:coreProperties>
</file>