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ppt/tags/tag29.xml" ContentType="application/vnd.openxmlformats-officedocument.presentationml.tags+xml"/>
  <Override PartName="/ppt/notesSlides/notesSlide30.xml" ContentType="application/vnd.openxmlformats-officedocument.presentationml.notesSlide+xml"/>
  <Override PartName="/ppt/tags/tag30.xml" ContentType="application/vnd.openxmlformats-officedocument.presentationml.tags+xml"/>
  <Override PartName="/ppt/notesSlides/notesSlide31.xml" ContentType="application/vnd.openxmlformats-officedocument.presentationml.notesSlide+xml"/>
  <Override PartName="/ppt/tags/tag31.xml" ContentType="application/vnd.openxmlformats-officedocument.presentationml.tags+xml"/>
  <Override PartName="/ppt/notesSlides/notesSlide32.xml" ContentType="application/vnd.openxmlformats-officedocument.presentationml.notesSlide+xml"/>
  <Override PartName="/ppt/tags/tag32.xml" ContentType="application/vnd.openxmlformats-officedocument.presentationml.tags+xml"/>
  <Override PartName="/ppt/notesSlides/notesSlide33.xml" ContentType="application/vnd.openxmlformats-officedocument.presentationml.notesSlide+xml"/>
  <Override PartName="/ppt/tags/tag33.xml" ContentType="application/vnd.openxmlformats-officedocument.presentationml.tags+xml"/>
  <Override PartName="/ppt/notesSlides/notesSlide34.xml" ContentType="application/vnd.openxmlformats-officedocument.presentationml.notesSlide+xml"/>
  <Override PartName="/ppt/tags/tag34.xml" ContentType="application/vnd.openxmlformats-officedocument.presentationml.tags+xml"/>
  <Override PartName="/ppt/notesSlides/notesSlide35.xml" ContentType="application/vnd.openxmlformats-officedocument.presentationml.notesSlide+xml"/>
  <Override PartName="/ppt/tags/tag35.xml" ContentType="application/vnd.openxmlformats-officedocument.presentationml.tags+xml"/>
  <Override PartName="/ppt/notesSlides/notesSlide36.xml" ContentType="application/vnd.openxmlformats-officedocument.presentationml.notesSlide+xml"/>
  <Override PartName="/ppt/tags/tag36.xml" ContentType="application/vnd.openxmlformats-officedocument.presentationml.tags+xml"/>
  <Override PartName="/ppt/notesSlides/notesSlide37.xml" ContentType="application/vnd.openxmlformats-officedocument.presentationml.notesSlide+xml"/>
  <Override PartName="/ppt/tags/tag37.xml" ContentType="application/vnd.openxmlformats-officedocument.presentationml.tags+xml"/>
  <Override PartName="/ppt/notesSlides/notesSlide38.xml" ContentType="application/vnd.openxmlformats-officedocument.presentationml.notesSlide+xml"/>
  <Override PartName="/ppt/tags/tag38.xml" ContentType="application/vnd.openxmlformats-officedocument.presentationml.tags+xml"/>
  <Override PartName="/ppt/notesSlides/notesSlide39.xml" ContentType="application/vnd.openxmlformats-officedocument.presentationml.notesSlide+xml"/>
  <Override PartName="/ppt/tags/tag39.xml" ContentType="application/vnd.openxmlformats-officedocument.presentationml.tags+xml"/>
  <Override PartName="/ppt/notesSlides/notesSlide40.xml" ContentType="application/vnd.openxmlformats-officedocument.presentationml.notesSlide+xml"/>
  <Override PartName="/ppt/tags/tag40.xml" ContentType="application/vnd.openxmlformats-officedocument.presentationml.tags+xml"/>
  <Override PartName="/ppt/notesSlides/notesSlide41.xml" ContentType="application/vnd.openxmlformats-officedocument.presentationml.notesSlide+xml"/>
  <Override PartName="/ppt/tags/tag41.xml" ContentType="application/vnd.openxmlformats-officedocument.presentationml.tags+xml"/>
  <Override PartName="/ppt/notesSlides/notesSlide42.xml" ContentType="application/vnd.openxmlformats-officedocument.presentationml.notesSlide+xml"/>
  <Override PartName="/ppt/tags/tag42.xml" ContentType="application/vnd.openxmlformats-officedocument.presentationml.tags+xml"/>
  <Override PartName="/ppt/notesSlides/notesSlide43.xml" ContentType="application/vnd.openxmlformats-officedocument.presentationml.notesSlide+xml"/>
  <Override PartName="/ppt/tags/tag43.xml" ContentType="application/vnd.openxmlformats-officedocument.presentationml.tags+xml"/>
  <Override PartName="/ppt/notesSlides/notesSlide44.xml" ContentType="application/vnd.openxmlformats-officedocument.presentationml.notesSlide+xml"/>
  <Override PartName="/ppt/tags/tag44.xml" ContentType="application/vnd.openxmlformats-officedocument.presentationml.tags+xml"/>
  <Override PartName="/ppt/notesSlides/notesSlide45.xml" ContentType="application/vnd.openxmlformats-officedocument.presentationml.notesSlide+xml"/>
  <Override PartName="/ppt/tags/tag45.xml" ContentType="application/vnd.openxmlformats-officedocument.presentationml.tags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ags/tag46.xml" ContentType="application/vnd.openxmlformats-officedocument.presentationml.tags+xml"/>
  <Override PartName="/ppt/notesSlides/notesSlide49.xml" ContentType="application/vnd.openxmlformats-officedocument.presentationml.notesSlide+xml"/>
  <Override PartName="/ppt/tags/tag47.xml" ContentType="application/vnd.openxmlformats-officedocument.presentationml.tags+xml"/>
  <Override PartName="/ppt/notesSlides/notesSlide50.xml" ContentType="application/vnd.openxmlformats-officedocument.presentationml.notesSlide+xml"/>
  <Override PartName="/ppt/tags/tag48.xml" ContentType="application/vnd.openxmlformats-officedocument.presentationml.tags+xml"/>
  <Override PartName="/ppt/notesSlides/notesSlide51.xml" ContentType="application/vnd.openxmlformats-officedocument.presentationml.notesSlide+xml"/>
  <Override PartName="/ppt/tags/tag49.xml" ContentType="application/vnd.openxmlformats-officedocument.presentationml.tags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tags/tag50.xml" ContentType="application/vnd.openxmlformats-officedocument.presentationml.tags+xml"/>
  <Override PartName="/ppt/notesSlides/notesSlide55.xml" ContentType="application/vnd.openxmlformats-officedocument.presentationml.notesSlide+xml"/>
  <Override PartName="/ppt/tags/tag51.xml" ContentType="application/vnd.openxmlformats-officedocument.presentationml.tags+xml"/>
  <Override PartName="/ppt/notesSlides/notesSlide56.xml" ContentType="application/vnd.openxmlformats-officedocument.presentationml.notesSlide+xml"/>
  <Override PartName="/ppt/tags/tag52.xml" ContentType="application/vnd.openxmlformats-officedocument.presentationml.tags+xml"/>
  <Override PartName="/ppt/notesSlides/notesSlide57.xml" ContentType="application/vnd.openxmlformats-officedocument.presentationml.notesSlide+xml"/>
  <Override PartName="/ppt/tags/tag53.xml" ContentType="application/vnd.openxmlformats-officedocument.presentationml.tags+xml"/>
  <Override PartName="/ppt/notesSlides/notesSlide58.xml" ContentType="application/vnd.openxmlformats-officedocument.presentationml.notesSlide+xml"/>
  <Override PartName="/ppt/tags/tag54.xml" ContentType="application/vnd.openxmlformats-officedocument.presentationml.tags+xml"/>
  <Override PartName="/ppt/notesSlides/notesSlide59.xml" ContentType="application/vnd.openxmlformats-officedocument.presentationml.notesSlide+xml"/>
  <Override PartName="/ppt/tags/tag55.xml" ContentType="application/vnd.openxmlformats-officedocument.presentationml.tags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tags/tag56.xml" ContentType="application/vnd.openxmlformats-officedocument.presentationml.tags+xml"/>
  <Override PartName="/ppt/notesSlides/notesSlide77.xml" ContentType="application/vnd.openxmlformats-officedocument.presentationml.notesSlide+xml"/>
  <Override PartName="/ppt/tags/tag57.xml" ContentType="application/vnd.openxmlformats-officedocument.presentationml.tags+xml"/>
  <Override PartName="/ppt/notesSlides/notesSlide78.xml" ContentType="application/vnd.openxmlformats-officedocument.presentationml.notesSlide+xml"/>
  <Override PartName="/ppt/tags/tag58.xml" ContentType="application/vnd.openxmlformats-officedocument.presentationml.tags+xml"/>
  <Override PartName="/ppt/notesSlides/notesSlide79.xml" ContentType="application/vnd.openxmlformats-officedocument.presentationml.notesSlide+xml"/>
  <Override PartName="/ppt/tags/tag59.xml" ContentType="application/vnd.openxmlformats-officedocument.presentationml.tags+xml"/>
  <Override PartName="/ppt/notesSlides/notesSlide80.xml" ContentType="application/vnd.openxmlformats-officedocument.presentationml.notesSlide+xml"/>
  <Override PartName="/ppt/tags/tag60.xml" ContentType="application/vnd.openxmlformats-officedocument.presentationml.tags+xml"/>
  <Override PartName="/ppt/notesSlides/notesSlide81.xml" ContentType="application/vnd.openxmlformats-officedocument.presentationml.notesSlide+xml"/>
  <Override PartName="/ppt/tags/tag61.xml" ContentType="application/vnd.openxmlformats-officedocument.presentationml.tags+xml"/>
  <Override PartName="/ppt/notesSlides/notesSlide82.xml" ContentType="application/vnd.openxmlformats-officedocument.presentationml.notesSlide+xml"/>
  <Override PartName="/ppt/tags/tag62.xml" ContentType="application/vnd.openxmlformats-officedocument.presentationml.tags+xml"/>
  <Override PartName="/ppt/notesSlides/notesSlide83.xml" ContentType="application/vnd.openxmlformats-officedocument.presentationml.notesSlide+xml"/>
  <Override PartName="/ppt/tags/tag63.xml" ContentType="application/vnd.openxmlformats-officedocument.presentationml.tags+xml"/>
  <Override PartName="/ppt/notesSlides/notesSlide84.xml" ContentType="application/vnd.openxmlformats-officedocument.presentationml.notesSlide+xml"/>
  <Override PartName="/ppt/tags/tag64.xml" ContentType="application/vnd.openxmlformats-officedocument.presentationml.tags+xml"/>
  <Override PartName="/ppt/notesSlides/notesSlide85.xml" ContentType="application/vnd.openxmlformats-officedocument.presentationml.notesSlide+xml"/>
  <Override PartName="/ppt/tags/tag65.xml" ContentType="application/vnd.openxmlformats-officedocument.presentationml.tags+xml"/>
  <Override PartName="/ppt/notesSlides/notesSlide86.xml" ContentType="application/vnd.openxmlformats-officedocument.presentationml.notesSlide+xml"/>
  <Override PartName="/ppt/tags/tag66.xml" ContentType="application/vnd.openxmlformats-officedocument.presentationml.tags+xml"/>
  <Override PartName="/ppt/notesSlides/notesSlide87.xml" ContentType="application/vnd.openxmlformats-officedocument.presentationml.notesSlide+xml"/>
  <Override PartName="/ppt/tags/tag67.xml" ContentType="application/vnd.openxmlformats-officedocument.presentationml.tags+xml"/>
  <Override PartName="/ppt/notesSlides/notesSlide88.xml" ContentType="application/vnd.openxmlformats-officedocument.presentationml.notesSlide+xml"/>
  <Override PartName="/ppt/tags/tag68.xml" ContentType="application/vnd.openxmlformats-officedocument.presentationml.tags+xml"/>
  <Override PartName="/ppt/notesSlides/notesSlide89.xml" ContentType="application/vnd.openxmlformats-officedocument.presentationml.notesSlide+xml"/>
  <Override PartName="/ppt/tags/tag69.xml" ContentType="application/vnd.openxmlformats-officedocument.presentationml.tags+xml"/>
  <Override PartName="/ppt/notesSlides/notesSlide90.xml" ContentType="application/vnd.openxmlformats-officedocument.presentationml.notesSlide+xml"/>
  <Override PartName="/ppt/tags/tag70.xml" ContentType="application/vnd.openxmlformats-officedocument.presentationml.tags+xml"/>
  <Override PartName="/ppt/notesSlides/notesSlide91.xml" ContentType="application/vnd.openxmlformats-officedocument.presentationml.notesSlide+xml"/>
  <Override PartName="/ppt/tags/tag71.xml" ContentType="application/vnd.openxmlformats-officedocument.presentationml.tags+xml"/>
  <Override PartName="/ppt/notesSlides/notesSlide92.xml" ContentType="application/vnd.openxmlformats-officedocument.presentationml.notesSlide+xml"/>
  <Override PartName="/ppt/tags/tag72.xml" ContentType="application/vnd.openxmlformats-officedocument.presentationml.tags+xml"/>
  <Override PartName="/ppt/notesSlides/notesSlide93.xml" ContentType="application/vnd.openxmlformats-officedocument.presentationml.notesSlide+xml"/>
  <Override PartName="/ppt/tags/tag73.xml" ContentType="application/vnd.openxmlformats-officedocument.presentationml.tags+xml"/>
  <Override PartName="/ppt/notesSlides/notesSlide94.xml" ContentType="application/vnd.openxmlformats-officedocument.presentationml.notesSlide+xml"/>
  <Override PartName="/ppt/tags/tag74.xml" ContentType="application/vnd.openxmlformats-officedocument.presentationml.tags+xml"/>
  <Override PartName="/ppt/notesSlides/notesSlide95.xml" ContentType="application/vnd.openxmlformats-officedocument.presentationml.notesSlide+xml"/>
  <Override PartName="/ppt/tags/tag75.xml" ContentType="application/vnd.openxmlformats-officedocument.presentationml.tags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tags/tag76.xml" ContentType="application/vnd.openxmlformats-officedocument.presentationml.tags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5" r:id="rId1"/>
    <p:sldMasterId id="2147483967" r:id="rId2"/>
    <p:sldMasterId id="2147483979" r:id="rId3"/>
    <p:sldMasterId id="2147484027" r:id="rId4"/>
  </p:sldMasterIdLst>
  <p:notesMasterIdLst>
    <p:notesMasterId r:id="rId110"/>
  </p:notesMasterIdLst>
  <p:handoutMasterIdLst>
    <p:handoutMasterId r:id="rId111"/>
  </p:handoutMasterIdLst>
  <p:sldIdLst>
    <p:sldId id="1786" r:id="rId5"/>
    <p:sldId id="1893" r:id="rId6"/>
    <p:sldId id="1875" r:id="rId7"/>
    <p:sldId id="1876" r:id="rId8"/>
    <p:sldId id="1877" r:id="rId9"/>
    <p:sldId id="1878" r:id="rId10"/>
    <p:sldId id="1879" r:id="rId11"/>
    <p:sldId id="1880" r:id="rId12"/>
    <p:sldId id="1881" r:id="rId13"/>
    <p:sldId id="1882" r:id="rId14"/>
    <p:sldId id="1883" r:id="rId15"/>
    <p:sldId id="1884" r:id="rId16"/>
    <p:sldId id="1885" r:id="rId17"/>
    <p:sldId id="1886" r:id="rId18"/>
    <p:sldId id="1887" r:id="rId19"/>
    <p:sldId id="1888" r:id="rId20"/>
    <p:sldId id="1889" r:id="rId21"/>
    <p:sldId id="1890" r:id="rId22"/>
    <p:sldId id="1891" r:id="rId23"/>
    <p:sldId id="1892" r:id="rId24"/>
    <p:sldId id="1894" r:id="rId25"/>
    <p:sldId id="1826" r:id="rId26"/>
    <p:sldId id="1827" r:id="rId27"/>
    <p:sldId id="1835" r:id="rId28"/>
    <p:sldId id="1753" r:id="rId29"/>
    <p:sldId id="1832" r:id="rId30"/>
    <p:sldId id="1754" r:id="rId31"/>
    <p:sldId id="1755" r:id="rId32"/>
    <p:sldId id="1849" r:id="rId33"/>
    <p:sldId id="1756" r:id="rId34"/>
    <p:sldId id="1850" r:id="rId35"/>
    <p:sldId id="1851" r:id="rId36"/>
    <p:sldId id="1757" r:id="rId37"/>
    <p:sldId id="1816" r:id="rId38"/>
    <p:sldId id="1817" r:id="rId39"/>
    <p:sldId id="1852" r:id="rId40"/>
    <p:sldId id="1758" r:id="rId41"/>
    <p:sldId id="1859" r:id="rId42"/>
    <p:sldId id="1860" r:id="rId43"/>
    <p:sldId id="1861" r:id="rId44"/>
    <p:sldId id="1676" r:id="rId45"/>
    <p:sldId id="1677" r:id="rId46"/>
    <p:sldId id="1678" r:id="rId47"/>
    <p:sldId id="1679" r:id="rId48"/>
    <p:sldId id="1856" r:id="rId49"/>
    <p:sldId id="1857" r:id="rId50"/>
    <p:sldId id="1858" r:id="rId51"/>
    <p:sldId id="1771" r:id="rId52"/>
    <p:sldId id="1847" r:id="rId53"/>
    <p:sldId id="1848" r:id="rId54"/>
    <p:sldId id="1760" r:id="rId55"/>
    <p:sldId id="1853" r:id="rId56"/>
    <p:sldId id="1761" r:id="rId57"/>
    <p:sldId id="1762" r:id="rId58"/>
    <p:sldId id="1763" r:id="rId59"/>
    <p:sldId id="1764" r:id="rId60"/>
    <p:sldId id="1765" r:id="rId61"/>
    <p:sldId id="1767" r:id="rId62"/>
    <p:sldId id="1772" r:id="rId63"/>
    <p:sldId id="1773" r:id="rId64"/>
    <p:sldId id="1774" r:id="rId65"/>
    <p:sldId id="1770" r:id="rId66"/>
    <p:sldId id="1854" r:id="rId67"/>
    <p:sldId id="1855" r:id="rId68"/>
    <p:sldId id="1845" r:id="rId69"/>
    <p:sldId id="1840" r:id="rId70"/>
    <p:sldId id="1841" r:id="rId71"/>
    <p:sldId id="1842" r:id="rId72"/>
    <p:sldId id="1843" r:id="rId73"/>
    <p:sldId id="1844" r:id="rId74"/>
    <p:sldId id="1862" r:id="rId75"/>
    <p:sldId id="1863" r:id="rId76"/>
    <p:sldId id="1864" r:id="rId77"/>
    <p:sldId id="1865" r:id="rId78"/>
    <p:sldId id="1866" r:id="rId79"/>
    <p:sldId id="1867" r:id="rId80"/>
    <p:sldId id="1868" r:id="rId81"/>
    <p:sldId id="1873" r:id="rId82"/>
    <p:sldId id="1895" r:id="rId83"/>
    <p:sldId id="1828" r:id="rId84"/>
    <p:sldId id="1687" r:id="rId85"/>
    <p:sldId id="1688" r:id="rId86"/>
    <p:sldId id="1692" r:id="rId87"/>
    <p:sldId id="1685" r:id="rId88"/>
    <p:sldId id="1689" r:id="rId89"/>
    <p:sldId id="1691" r:id="rId90"/>
    <p:sldId id="1693" r:id="rId91"/>
    <p:sldId id="1696" r:id="rId92"/>
    <p:sldId id="1695" r:id="rId93"/>
    <p:sldId id="1697" r:id="rId94"/>
    <p:sldId id="1698" r:id="rId95"/>
    <p:sldId id="1701" r:id="rId96"/>
    <p:sldId id="1699" r:id="rId97"/>
    <p:sldId id="1837" r:id="rId98"/>
    <p:sldId id="1833" r:id="rId99"/>
    <p:sldId id="1834" r:id="rId100"/>
    <p:sldId id="1836" r:id="rId101"/>
    <p:sldId id="1838" r:id="rId102"/>
    <p:sldId id="1869" r:id="rId103"/>
    <p:sldId id="1870" r:id="rId104"/>
    <p:sldId id="1871" r:id="rId105"/>
    <p:sldId id="1872" r:id="rId106"/>
    <p:sldId id="1797" r:id="rId107"/>
    <p:sldId id="1824" r:id="rId108"/>
    <p:sldId id="1805" r:id="rId109"/>
  </p:sldIdLst>
  <p:sldSz cx="9144000" cy="6858000" type="screen4x3"/>
  <p:notesSz cx="6858000" cy="9144000"/>
  <p:defaultTextStyle>
    <a:defPPr>
      <a:defRPr lang="zh-CN"/>
    </a:defPPr>
    <a:lvl1pPr algn="ctr" rtl="0" fontAlgn="base">
      <a:spcBef>
        <a:spcPct val="50000"/>
      </a:spcBef>
      <a:spcAft>
        <a:spcPct val="0"/>
      </a:spcAft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1pPr>
    <a:lvl2pPr marL="457200" algn="ctr" rtl="0" fontAlgn="base">
      <a:spcBef>
        <a:spcPct val="50000"/>
      </a:spcBef>
      <a:spcAft>
        <a:spcPct val="0"/>
      </a:spcAft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2pPr>
    <a:lvl3pPr marL="914400" algn="ctr" rtl="0" fontAlgn="base">
      <a:spcBef>
        <a:spcPct val="50000"/>
      </a:spcBef>
      <a:spcAft>
        <a:spcPct val="0"/>
      </a:spcAft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3pPr>
    <a:lvl4pPr marL="1371600" algn="ctr" rtl="0" fontAlgn="base">
      <a:spcBef>
        <a:spcPct val="50000"/>
      </a:spcBef>
      <a:spcAft>
        <a:spcPct val="0"/>
      </a:spcAft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4pPr>
    <a:lvl5pPr marL="1828800" algn="ctr" rtl="0" fontAlgn="base">
      <a:spcBef>
        <a:spcPct val="50000"/>
      </a:spcBef>
      <a:spcAft>
        <a:spcPct val="0"/>
      </a:spcAft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5pPr>
    <a:lvl6pPr marL="2286000" algn="l" defTabSz="457200" rtl="0" eaLnBrk="1" latinLnBrk="0" hangingPunct="1"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6pPr>
    <a:lvl7pPr marL="2743200" algn="l" defTabSz="457200" rtl="0" eaLnBrk="1" latinLnBrk="0" hangingPunct="1"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7pPr>
    <a:lvl8pPr marL="3200400" algn="l" defTabSz="457200" rtl="0" eaLnBrk="1" latinLnBrk="0" hangingPunct="1"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8pPr>
    <a:lvl9pPr marL="3657600" algn="l" defTabSz="457200" rtl="0" eaLnBrk="1" latinLnBrk="0" hangingPunct="1"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9pPr>
  </p:defaultTextStyle>
  <p:modifyVerifier cryptProviderType="rsaFull" cryptAlgorithmClass="hash" cryptAlgorithmType="typeAny" cryptAlgorithmSid="4" spinCount="100000" saltData="de/hzQzfdUYrOjDwJ+NkaA==" hashData="nc8pFRDu6wZZOXPARdoDB6h6mzE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00"/>
    <a:srgbClr val="FFFFFF"/>
    <a:srgbClr val="FFFF99"/>
    <a:srgbClr val="FFFF66"/>
    <a:srgbClr val="000099"/>
    <a:srgbClr val="00006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82" autoAdjust="0"/>
    <p:restoredTop sz="98042" autoAdjust="0"/>
  </p:normalViewPr>
  <p:slideViewPr>
    <p:cSldViewPr>
      <p:cViewPr>
        <p:scale>
          <a:sx n="100" d="100"/>
          <a:sy n="100" d="100"/>
        </p:scale>
        <p:origin x="-71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97.xml"/><Relationship Id="rId102" Type="http://schemas.openxmlformats.org/officeDocument/2006/relationships/slide" Target="slides/slide98.xml"/><Relationship Id="rId103" Type="http://schemas.openxmlformats.org/officeDocument/2006/relationships/slide" Target="slides/slide99.xml"/><Relationship Id="rId104" Type="http://schemas.openxmlformats.org/officeDocument/2006/relationships/slide" Target="slides/slide100.xml"/><Relationship Id="rId105" Type="http://schemas.openxmlformats.org/officeDocument/2006/relationships/slide" Target="slides/slide101.xml"/><Relationship Id="rId106" Type="http://schemas.openxmlformats.org/officeDocument/2006/relationships/slide" Target="slides/slide102.xml"/><Relationship Id="rId107" Type="http://schemas.openxmlformats.org/officeDocument/2006/relationships/slide" Target="slides/slide10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8" Type="http://schemas.openxmlformats.org/officeDocument/2006/relationships/slide" Target="slides/slide104.xml"/><Relationship Id="rId109" Type="http://schemas.openxmlformats.org/officeDocument/2006/relationships/slide" Target="slides/slide10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110" Type="http://schemas.openxmlformats.org/officeDocument/2006/relationships/notesMaster" Target="notesMasters/notesMaster1.xml"/><Relationship Id="rId90" Type="http://schemas.openxmlformats.org/officeDocument/2006/relationships/slide" Target="slides/slide86.xml"/><Relationship Id="rId91" Type="http://schemas.openxmlformats.org/officeDocument/2006/relationships/slide" Target="slides/slide87.xml"/><Relationship Id="rId92" Type="http://schemas.openxmlformats.org/officeDocument/2006/relationships/slide" Target="slides/slide88.xml"/><Relationship Id="rId93" Type="http://schemas.openxmlformats.org/officeDocument/2006/relationships/slide" Target="slides/slide89.xml"/><Relationship Id="rId94" Type="http://schemas.openxmlformats.org/officeDocument/2006/relationships/slide" Target="slides/slide90.xml"/><Relationship Id="rId95" Type="http://schemas.openxmlformats.org/officeDocument/2006/relationships/slide" Target="slides/slide91.xml"/><Relationship Id="rId96" Type="http://schemas.openxmlformats.org/officeDocument/2006/relationships/slide" Target="slides/slide92.xml"/><Relationship Id="rId97" Type="http://schemas.openxmlformats.org/officeDocument/2006/relationships/slide" Target="slides/slide93.xml"/><Relationship Id="rId98" Type="http://schemas.openxmlformats.org/officeDocument/2006/relationships/slide" Target="slides/slide94.xml"/><Relationship Id="rId99" Type="http://schemas.openxmlformats.org/officeDocument/2006/relationships/slide" Target="slides/slide95.xml"/><Relationship Id="rId111" Type="http://schemas.openxmlformats.org/officeDocument/2006/relationships/handoutMaster" Target="handoutMasters/handoutMaster1.xml"/><Relationship Id="rId112" Type="http://schemas.openxmlformats.org/officeDocument/2006/relationships/printerSettings" Target="printerSettings/printerSettings1.bin"/><Relationship Id="rId113" Type="http://schemas.openxmlformats.org/officeDocument/2006/relationships/presProps" Target="presProps.xml"/><Relationship Id="rId114" Type="http://schemas.openxmlformats.org/officeDocument/2006/relationships/viewProps" Target="viewProps.xml"/><Relationship Id="rId115" Type="http://schemas.openxmlformats.org/officeDocument/2006/relationships/theme" Target="theme/theme1.xml"/><Relationship Id="rId116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100" Type="http://schemas.openxmlformats.org/officeDocument/2006/relationships/slide" Target="slides/slide96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slide" Target="slides/slide8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200" b="1">
                <a:solidFill>
                  <a:schemeClr val="tx1"/>
                </a:solidFill>
                <a:latin typeface="Tahoma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51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 b="1">
                <a:solidFill>
                  <a:schemeClr val="tx1"/>
                </a:solidFill>
                <a:latin typeface="Tahoma" charset="0"/>
              </a:defRPr>
            </a:lvl1pPr>
          </a:lstStyle>
          <a:p>
            <a:pPr>
              <a:defRPr/>
            </a:pPr>
            <a:fld id="{BC70C96C-CC77-DB4C-A768-379B5E4B35A8}" type="datetime1">
              <a:rPr lang="en-US" altLang="zh-CN"/>
              <a:pPr>
                <a:defRPr/>
              </a:pPr>
              <a:t>5/13/17</a:t>
            </a:fld>
            <a:endParaRPr lang="en-US" altLang="zh-CN"/>
          </a:p>
        </p:txBody>
      </p:sp>
      <p:sp>
        <p:nvSpPr>
          <p:cNvPr id="451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200" b="1">
                <a:solidFill>
                  <a:schemeClr val="tx1"/>
                </a:solidFill>
                <a:latin typeface="Tahoma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51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 b="1">
                <a:solidFill>
                  <a:schemeClr val="tx1"/>
                </a:solidFill>
                <a:latin typeface="Tahoma" charset="0"/>
              </a:defRPr>
            </a:lvl1pPr>
          </a:lstStyle>
          <a:p>
            <a:pPr>
              <a:defRPr/>
            </a:pPr>
            <a:fld id="{DB373428-ED1A-2847-9E9D-8740BBF1B55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794405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6CECF073-05F1-804E-99F7-400469B50D27}" type="datetime1">
              <a:rPr lang="en-US" altLang="zh-CN"/>
              <a:pPr>
                <a:defRPr/>
              </a:pPr>
              <a:t>5/13/17</a:t>
            </a:fld>
            <a:endParaRPr lang="en-US" altLang="zh-CN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97E88267-3223-3D49-A308-28006505980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830046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宋体" charset="-122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宋体" charset="-122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宋体" charset="-122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宋体" charset="-122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宋体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CA931F-84C6-3845-8624-028F7A105DB3}" type="slidenum">
              <a:rPr lang="en-US" altLang="zh-CN">
                <a:solidFill>
                  <a:srgbClr val="1F497D"/>
                </a:solidFill>
              </a:rPr>
              <a:pPr/>
              <a:t>1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102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Different</a:t>
            </a:r>
            <a:r>
              <a:rPr lang="en-US" baseline="0" dirty="0" smtClean="0"/>
              <a:t> Axis!!!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>
                <a:solidFill>
                  <a:srgbClr val="1F497D"/>
                </a:solidFill>
              </a:rPr>
              <a:pPr/>
              <a:t>104</a:t>
            </a:fld>
            <a:endParaRPr lang="en-US" altLang="zh-CN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046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75F704-0EEA-F846-A410-7AA6DDCD3BFE}" type="slidenum">
              <a:rPr lang="en-US" altLang="zh-CN"/>
              <a:pPr/>
              <a:t>2</a:t>
            </a:fld>
            <a:endParaRPr lang="en-US" altLang="zh-CN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75F704-0EEA-F846-A410-7AA6DDCD3BFE}" type="slidenum">
              <a:rPr lang="en-US" altLang="zh-CN"/>
              <a:pPr/>
              <a:t>21</a:t>
            </a:fld>
            <a:endParaRPr lang="en-US" altLang="zh-CN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919E0C51-8365-9447-9FC8-456EDF475E01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24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919E0C51-8365-9447-9FC8-456EDF475E01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25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0C53CA07-F72B-C343-9A13-BF074E087C52}" type="slidenum">
              <a:rPr lang="en-US" altLang="zh-CN" b="0">
                <a:latin typeface="Arial" charset="0"/>
              </a:rPr>
              <a:pPr eaLnBrk="1" hangingPunct="1"/>
              <a:t>26</a:t>
            </a:fld>
            <a:endParaRPr lang="en-US" altLang="zh-CN" b="0">
              <a:latin typeface="Arial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0C53CA07-F72B-C343-9A13-BF074E087C52}" type="slidenum">
              <a:rPr lang="en-US" altLang="zh-CN" b="0">
                <a:latin typeface="Arial" charset="0"/>
              </a:rPr>
              <a:pPr eaLnBrk="1" hangingPunct="1"/>
              <a:t>27</a:t>
            </a:fld>
            <a:endParaRPr lang="en-US" altLang="zh-CN" b="0">
              <a:latin typeface="Arial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8E583361-5FA8-A44F-B170-A32AE39362C8}" type="slidenum">
              <a:rPr lang="en-US" altLang="zh-CN" b="0">
                <a:latin typeface="Arial" charset="0"/>
              </a:rPr>
              <a:pPr eaLnBrk="1" hangingPunct="1"/>
              <a:t>28</a:t>
            </a:fld>
            <a:endParaRPr lang="en-US" altLang="zh-CN" b="0">
              <a:latin typeface="Arial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4CE9495C-389E-DD43-9B49-FFB4FDD64D7E}" type="slidenum">
              <a:rPr lang="en-US" altLang="zh-CN" b="0">
                <a:latin typeface="Arial" charset="0"/>
              </a:rPr>
              <a:pPr eaLnBrk="1" hangingPunct="1"/>
              <a:t>29</a:t>
            </a:fld>
            <a:endParaRPr lang="en-US" altLang="zh-CN" b="0">
              <a:latin typeface="Arial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4CE9495C-389E-DD43-9B49-FFB4FDD64D7E}" type="slidenum">
              <a:rPr lang="en-US" altLang="zh-CN" b="0">
                <a:latin typeface="Arial" charset="0"/>
              </a:rPr>
              <a:pPr eaLnBrk="1" hangingPunct="1"/>
              <a:t>30</a:t>
            </a:fld>
            <a:endParaRPr lang="en-US" altLang="zh-CN" b="0">
              <a:latin typeface="Arial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919E0C51-8365-9447-9FC8-456EDF475E01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31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919E0C51-8365-9447-9FC8-456EDF475E01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32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03899B7C-F82C-FA4F-A3CB-F7CE4314DC4E}" type="slidenum">
              <a:rPr lang="en-US" altLang="zh-CN" b="0">
                <a:latin typeface="Arial" charset="0"/>
              </a:rPr>
              <a:pPr eaLnBrk="1" hangingPunct="1"/>
              <a:t>33</a:t>
            </a:fld>
            <a:endParaRPr lang="en-US" altLang="zh-CN" b="0">
              <a:latin typeface="Arial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03899B7C-F82C-FA4F-A3CB-F7CE4314DC4E}" type="slidenum">
              <a:rPr lang="en-US" altLang="zh-CN" b="0">
                <a:latin typeface="Arial" charset="0"/>
              </a:rPr>
              <a:pPr eaLnBrk="1" hangingPunct="1"/>
              <a:t>34</a:t>
            </a:fld>
            <a:endParaRPr lang="en-US" altLang="zh-CN" b="0">
              <a:latin typeface="Arial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03899B7C-F82C-FA4F-A3CB-F7CE4314DC4E}" type="slidenum">
              <a:rPr lang="en-US" altLang="zh-CN" b="0">
                <a:latin typeface="Arial" charset="0"/>
              </a:rPr>
              <a:pPr eaLnBrk="1" hangingPunct="1"/>
              <a:t>35</a:t>
            </a:fld>
            <a:endParaRPr lang="en-US" altLang="zh-CN" b="0">
              <a:latin typeface="Arial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BBB38DD9-732B-8B4B-9F11-2B9B588F72C8}" type="slidenum">
              <a:rPr lang="en-US" altLang="zh-CN" b="0">
                <a:latin typeface="Arial" charset="0"/>
              </a:rPr>
              <a:pPr eaLnBrk="1" hangingPunct="1"/>
              <a:t>36</a:t>
            </a:fld>
            <a:endParaRPr lang="en-US" altLang="zh-CN" b="0">
              <a:latin typeface="Arial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BBB38DD9-732B-8B4B-9F11-2B9B588F72C8}" type="slidenum">
              <a:rPr lang="en-US" altLang="zh-CN" b="0">
                <a:latin typeface="Arial" charset="0"/>
              </a:rPr>
              <a:pPr eaLnBrk="1" hangingPunct="1"/>
              <a:t>37</a:t>
            </a:fld>
            <a:endParaRPr lang="en-US" altLang="zh-CN" b="0">
              <a:latin typeface="Arial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919E0C51-8365-9447-9FC8-456EDF475E01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38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919E0C51-8365-9447-9FC8-456EDF475E01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39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919E0C51-8365-9447-9FC8-456EDF475E01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40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Two Subjects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C: Scrubbed - </a:t>
            </a:r>
            <a:r>
              <a:rPr lang="en-US" dirty="0" err="1" smtClean="0"/>
              <a:t>unscrubbed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49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50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F1D3431-7192-3745-96CC-CC35591CE20B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51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F1D3431-7192-3745-96CC-CC35591CE20B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52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44ABFC9B-778F-4046-ABD2-1B8650D7AD15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53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CB2FC57D-69DF-A740-AEBF-C12B294702E5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54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02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1A0FFCF-D9AF-254F-9761-80F8213B042D}" type="slidenum">
              <a:rPr lang="en-US" altLang="zh-CN" sz="1200" b="0" smtClean="0">
                <a:solidFill>
                  <a:prstClr val="black"/>
                </a:solidFill>
                <a:latin typeface="Arial" charset="0"/>
              </a:rPr>
              <a:pPr algn="r" eaLnBrk="1" hangingPunct="1">
                <a:spcBef>
                  <a:spcPct val="0"/>
                </a:spcBef>
              </a:pPr>
              <a:t>54</a:t>
            </a:fld>
            <a:endParaRPr lang="en-US" altLang="zh-CN" sz="1200" b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02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58E30DB8-EA29-EB49-AB11-18B23B1B8B3C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55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2574143-91E3-B34A-9A8D-0C3CF9F04A4F}" type="slidenum">
              <a:rPr lang="en-US" altLang="zh-CN" sz="1200" b="0" smtClean="0">
                <a:solidFill>
                  <a:prstClr val="black"/>
                </a:solidFill>
                <a:latin typeface="Arial" charset="0"/>
              </a:rPr>
              <a:pPr algn="r" eaLnBrk="1" hangingPunct="1">
                <a:spcBef>
                  <a:spcPct val="0"/>
                </a:spcBef>
              </a:pPr>
              <a:t>55</a:t>
            </a:fld>
            <a:endParaRPr lang="en-US" altLang="zh-CN" sz="1200" b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43E3079A-3EB6-8F4D-89A0-B87B37AA72C4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56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233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B090F65-550A-D54D-8070-A3F4E6713E1C}" type="slidenum">
              <a:rPr lang="en-US" altLang="zh-CN" sz="1200" b="0" smtClean="0">
                <a:solidFill>
                  <a:prstClr val="black"/>
                </a:solidFill>
                <a:latin typeface="Arial" charset="0"/>
              </a:rPr>
              <a:pPr algn="r" eaLnBrk="1" hangingPunct="1">
                <a:spcBef>
                  <a:spcPct val="0"/>
                </a:spcBef>
              </a:pPr>
              <a:t>56</a:t>
            </a:fld>
            <a:endParaRPr lang="en-US" altLang="zh-CN" sz="1200" b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23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FFC657-BCE0-C24D-8152-88441357E34A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57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36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8F1A226-321D-C543-9AC2-207C18DC82B6}" type="slidenum">
              <a:rPr lang="en-US" altLang="zh-CN" sz="1200" b="0" smtClean="0">
                <a:solidFill>
                  <a:prstClr val="black"/>
                </a:solidFill>
                <a:latin typeface="Arial" charset="0"/>
              </a:rPr>
              <a:pPr algn="r" eaLnBrk="1" hangingPunct="1">
                <a:spcBef>
                  <a:spcPct val="0"/>
                </a:spcBef>
              </a:pPr>
              <a:t>57</a:t>
            </a:fld>
            <a:endParaRPr lang="en-US" altLang="zh-CN" sz="1200" b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F378157E-1DBE-4A41-B0A6-9E2400AE1513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58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8DB2BAAE-7249-2C4A-8E27-EAC40CB42218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62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Two Subjects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C: Scrubbed - </a:t>
            </a:r>
            <a:r>
              <a:rPr lang="en-US" dirty="0" err="1" smtClean="0"/>
              <a:t>unscrubbed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63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Two Subjects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C: Scrubbed - </a:t>
            </a:r>
            <a:r>
              <a:rPr lang="en-US" dirty="0" err="1" smtClean="0"/>
              <a:t>unscrubbed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64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Two Subjects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C: Scrubbed - </a:t>
            </a:r>
            <a:r>
              <a:rPr lang="en-US" dirty="0" err="1" smtClean="0"/>
              <a:t>unscrubbed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65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Two Subjects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C: Scrubbed - </a:t>
            </a:r>
            <a:r>
              <a:rPr lang="en-US" dirty="0" err="1" smtClean="0"/>
              <a:t>unscrubbed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66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Two Subjects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C: Scrubbed - </a:t>
            </a:r>
            <a:r>
              <a:rPr lang="en-US" dirty="0" err="1" smtClean="0"/>
              <a:t>unscrubbed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67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Two Subjects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C: Scrubbed - </a:t>
            </a:r>
            <a:r>
              <a:rPr lang="en-US" dirty="0" err="1" smtClean="0"/>
              <a:t>unscrubbed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68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Two Subjects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C: Scrubbed - </a:t>
            </a:r>
            <a:r>
              <a:rPr lang="en-US" dirty="0" err="1" smtClean="0"/>
              <a:t>unscrubbed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69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70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71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72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73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74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75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76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77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Two Subjects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C: Scrubbed - </a:t>
            </a:r>
            <a:r>
              <a:rPr lang="en-US" dirty="0" err="1" smtClean="0"/>
              <a:t>unscrubbed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78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75F704-0EEA-F846-A410-7AA6DDCD3BFE}" type="slidenum">
              <a:rPr lang="en-US" altLang="zh-CN"/>
              <a:pPr/>
              <a:t>79</a:t>
            </a:fld>
            <a:endParaRPr lang="en-US" altLang="zh-CN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99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100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101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600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jpe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40 w 5779"/>
                <a:gd name="T3" fmla="*/ 454 h 946"/>
                <a:gd name="T4" fmla="*/ 727 w 5779"/>
                <a:gd name="T5" fmla="*/ 1 h 946"/>
                <a:gd name="T6" fmla="*/ 2421 w 5779"/>
                <a:gd name="T7" fmla="*/ 0 h 946"/>
                <a:gd name="T8" fmla="*/ 2556 w 5779"/>
                <a:gd name="T9" fmla="*/ 144 h 946"/>
                <a:gd name="T10" fmla="*/ 5569 w 5779"/>
                <a:gd name="T11" fmla="*/ 137 h 946"/>
                <a:gd name="T12" fmla="*/ 5569 w 5779"/>
                <a:gd name="T13" fmla="*/ 772 h 946"/>
                <a:gd name="T14" fmla="*/ 2794 w 5779"/>
                <a:gd name="T15" fmla="*/ 765 h 946"/>
                <a:gd name="T16" fmla="*/ 2656 w 5779"/>
                <a:gd name="T17" fmla="*/ 946 h 946"/>
                <a:gd name="T18" fmla="*/ 1817 w 5779"/>
                <a:gd name="T19" fmla="*/ 946 h 946"/>
                <a:gd name="T20" fmla="*/ 1603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  <a:effectLst>
              <a:outerShdw dist="77251" dir="4832261" algn="ctr" rotWithShape="0">
                <a:srgbClr val="000066">
                  <a:alpha val="18999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54 w 5799"/>
                <a:gd name="T3" fmla="*/ 454 h 895"/>
                <a:gd name="T4" fmla="*/ 746 w 5799"/>
                <a:gd name="T5" fmla="*/ 0 h 895"/>
                <a:gd name="T6" fmla="*/ 2406 w 5799"/>
                <a:gd name="T7" fmla="*/ 0 h 895"/>
                <a:gd name="T8" fmla="*/ 2542 w 5799"/>
                <a:gd name="T9" fmla="*/ 136 h 895"/>
                <a:gd name="T10" fmla="*/ 5589 w 5799"/>
                <a:gd name="T11" fmla="*/ 136 h 895"/>
                <a:gd name="T12" fmla="*/ 5578 w 5799"/>
                <a:gd name="T13" fmla="*/ 727 h 895"/>
                <a:gd name="T14" fmla="*/ 2778 w 5799"/>
                <a:gd name="T15" fmla="*/ 708 h 895"/>
                <a:gd name="T16" fmla="*/ 2649 w 5799"/>
                <a:gd name="T17" fmla="*/ 895 h 895"/>
                <a:gd name="T18" fmla="*/ 1831 w 5799"/>
                <a:gd name="T19" fmla="*/ 895 h 895"/>
                <a:gd name="T20" fmla="*/ 1621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defRPr/>
            </a:pPr>
            <a:r>
              <a:rPr lang="en-US" altLang="zh-CN" sz="2000" b="1" smtClean="0">
                <a:solidFill>
                  <a:srgbClr val="003399"/>
                </a:solidFill>
                <a:latin typeface="Verdana" pitchFamily="34" charset="0"/>
                <a:cs typeface="+mn-cs"/>
              </a:rPr>
              <a:t>LOGO</a:t>
            </a: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pitchFamily="34" charset="0"/>
              </a:defRPr>
            </a:lvl1pPr>
          </a:lstStyle>
          <a:p>
            <a:r>
              <a:rPr lang="en-US" altLang="ko-KR"/>
              <a:t>Click to edit Master title </a:t>
            </a:r>
            <a:br>
              <a:rPr lang="en-US" altLang="ko-KR"/>
            </a:br>
            <a:r>
              <a:rPr lang="en-US" altLang="ko-KR"/>
              <a:t>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E496B-6245-3A42-88E6-8D93589BFCA5}" type="datetime1">
              <a:rPr lang="en-US" altLang="zh-CN"/>
              <a:pPr>
                <a:defRPr/>
              </a:pPr>
              <a:t>5/13/17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0B92A-69DE-7743-AB8D-37FE2EF3958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97D9B-FD44-4148-8DDC-D95BE7E0CC37}" type="datetime1">
              <a:rPr lang="en-US" altLang="zh-CN"/>
              <a:pPr>
                <a:defRPr/>
              </a:pPr>
              <a:t>5/13/17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9E2F5-6B2D-784C-8B6C-FFE0D46ACB6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730750" y="1341438"/>
            <a:ext cx="4038600" cy="254793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730750" y="4041775"/>
            <a:ext cx="4038600" cy="25479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C8F87-ADE3-2D4C-8154-5ED251A6B050}" type="datetime1">
              <a:rPr lang="en-US" altLang="zh-CN"/>
              <a:pPr>
                <a:defRPr/>
              </a:pPr>
              <a:t>5/13/17</a:t>
            </a:fld>
            <a:endParaRPr lang="en-US" altLang="zh-C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90A0A-A080-2C4C-8046-AD48F08BFA7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2BB58-EDAB-FF4E-832E-5F5A87E886AF}" type="datetime1">
              <a:rPr lang="en-US" altLang="zh-CN"/>
              <a:pPr>
                <a:defRPr/>
              </a:pPr>
              <a:t>5/13/17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DCC22-1C4E-7140-BC32-0B9AD310072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52 w 5779"/>
                <a:gd name="T3" fmla="*/ 454 h 946"/>
                <a:gd name="T4" fmla="*/ 751 w 5779"/>
                <a:gd name="T5" fmla="*/ 1 h 946"/>
                <a:gd name="T6" fmla="*/ 2493 w 5779"/>
                <a:gd name="T7" fmla="*/ 0 h 946"/>
                <a:gd name="T8" fmla="*/ 2628 w 5779"/>
                <a:gd name="T9" fmla="*/ 144 h 946"/>
                <a:gd name="T10" fmla="*/ 5737 w 5779"/>
                <a:gd name="T11" fmla="*/ 137 h 946"/>
                <a:gd name="T12" fmla="*/ 5737 w 5779"/>
                <a:gd name="T13" fmla="*/ 772 h 946"/>
                <a:gd name="T14" fmla="*/ 2878 w 5779"/>
                <a:gd name="T15" fmla="*/ 765 h 946"/>
                <a:gd name="T16" fmla="*/ 2736 w 5779"/>
                <a:gd name="T17" fmla="*/ 946 h 946"/>
                <a:gd name="T18" fmla="*/ 1868 w 5779"/>
                <a:gd name="T19" fmla="*/ 946 h 946"/>
                <a:gd name="T20" fmla="*/ 1651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dist="77251" dir="4832261" algn="ctr" rotWithShape="0">
                <a:srgbClr val="000066">
                  <a:alpha val="18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2400" smtClean="0">
                <a:solidFill>
                  <a:srgbClr val="FFFFFF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6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65 w 5799"/>
                <a:gd name="T3" fmla="*/ 454 h 895"/>
                <a:gd name="T4" fmla="*/ 768 w 5799"/>
                <a:gd name="T5" fmla="*/ 0 h 895"/>
                <a:gd name="T6" fmla="*/ 2472 w 5799"/>
                <a:gd name="T7" fmla="*/ 0 h 895"/>
                <a:gd name="T8" fmla="*/ 2608 w 5799"/>
                <a:gd name="T9" fmla="*/ 136 h 895"/>
                <a:gd name="T10" fmla="*/ 5743 w 5799"/>
                <a:gd name="T11" fmla="*/ 136 h 895"/>
                <a:gd name="T12" fmla="*/ 5732 w 5799"/>
                <a:gd name="T13" fmla="*/ 727 h 895"/>
                <a:gd name="T14" fmla="*/ 2855 w 5799"/>
                <a:gd name="T15" fmla="*/ 708 h 895"/>
                <a:gd name="T16" fmla="*/ 2719 w 5799"/>
                <a:gd name="T17" fmla="*/ 895 h 895"/>
                <a:gd name="T18" fmla="*/ 1879 w 5799"/>
                <a:gd name="T19" fmla="*/ 895 h 895"/>
                <a:gd name="T20" fmla="*/ 1665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799"/>
                <a:gd name="T40" fmla="*/ 0 h 895"/>
                <a:gd name="T41" fmla="*/ 5799 w 5799"/>
                <a:gd name="T42" fmla="*/ 895 h 89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2400" smtClean="0">
                <a:solidFill>
                  <a:srgbClr val="FFFFFF"/>
                </a:solidFill>
                <a:ea typeface="宋体" charset="0"/>
                <a:cs typeface="宋体" charset="0"/>
              </a:endParaRPr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l" eaLnBrk="1" hangingPunct="1">
              <a:spcBef>
                <a:spcPct val="0"/>
              </a:spcBef>
              <a:defRPr/>
            </a:pPr>
            <a:r>
              <a:rPr lang="en-US" altLang="zh-CN" sz="2000" b="1" smtClean="0">
                <a:solidFill>
                  <a:srgbClr val="003399"/>
                </a:solidFill>
                <a:latin typeface="Verdana" charset="0"/>
              </a:rPr>
              <a:t>LOGO</a:t>
            </a: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pitchFamily="34" charset="0"/>
              </a:defRPr>
            </a:lvl1pPr>
          </a:lstStyle>
          <a:p>
            <a:r>
              <a:rPr lang="en-US" altLang="ko-KR"/>
              <a:t>Click to edit Master title </a:t>
            </a:r>
            <a:br>
              <a:rPr lang="en-US" altLang="ko-KR"/>
            </a:br>
            <a:r>
              <a:rPr lang="en-US" altLang="ko-KR"/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4000803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ACC2329E-6BC2-DA48-9F60-B9D41AFCC473}" type="datetime1">
              <a:rPr lang="zh-CN" altLang="en-US"/>
              <a:pPr>
                <a:defRPr/>
              </a:pPr>
              <a:t>5/13/17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9AE02FBD-1D3F-8D4F-98E6-0DA3D6F3607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4759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B9B1BF08-5BAF-FB4A-BD62-251677C3DB10}" type="datetime1">
              <a:rPr lang="zh-CN" altLang="en-US"/>
              <a:pPr>
                <a:defRPr/>
              </a:pPr>
              <a:t>5/13/17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6C42EC30-240C-C541-BC68-992E395741F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68588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2F4541BB-82E1-194C-B27A-FBB57079384A}" type="datetime1">
              <a:rPr lang="zh-CN" altLang="en-US"/>
              <a:pPr>
                <a:defRPr/>
              </a:pPr>
              <a:t>5/13/17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BF0621F2-AC7A-324B-B6D4-158C91A7F52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34424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4074D0DC-C7F2-854B-AE68-66C1B0419825}" type="datetime1">
              <a:rPr lang="zh-CN" altLang="en-US"/>
              <a:pPr>
                <a:defRPr/>
              </a:pPr>
              <a:t>5/13/17</a:t>
            </a:fld>
            <a:endParaRPr lang="en-US" altLang="zh-CN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BF2367FC-D7A6-7B44-9842-84AAE64CAB2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51723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99C738EE-BE19-EA42-BF6F-5EC037C3095A}" type="datetime1">
              <a:rPr lang="zh-CN" altLang="en-US"/>
              <a:pPr>
                <a:defRPr/>
              </a:pPr>
              <a:t>5/13/17</a:t>
            </a:fld>
            <a:endParaRPr lang="en-US" altLang="zh-C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55DB882C-CE31-5F40-A252-8560B1A2C6B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35281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BCD62-92F8-8847-A268-0261FEFC5549}" type="datetime1">
              <a:rPr lang="en-US" altLang="zh-CN"/>
              <a:pPr>
                <a:defRPr/>
              </a:pPr>
              <a:t>5/13/17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F613B-06EF-774F-82B1-5A6A5139A6A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2BCBAA3A-4254-BE49-819F-9A6063E6DB16}" type="datetime1">
              <a:rPr lang="zh-CN" altLang="en-US"/>
              <a:pPr>
                <a:defRPr/>
              </a:pPr>
              <a:t>5/13/17</a:t>
            </a:fld>
            <a:endParaRPr lang="en-US" altLang="zh-C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8B774888-21A3-5F45-9B4B-887010B09D1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67392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DC18B807-9C36-C042-A73A-41DCC0CB7EBA}" type="datetime1">
              <a:rPr lang="zh-CN" altLang="en-US"/>
              <a:pPr>
                <a:defRPr/>
              </a:pPr>
              <a:t>5/13/17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DB36DBE6-3C57-6647-8A93-5AD0E3D211B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230368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97B3D92A-CE77-E846-82C4-8F438FF2556C}" type="datetime1">
              <a:rPr lang="zh-CN" altLang="en-US"/>
              <a:pPr>
                <a:defRPr/>
              </a:pPr>
              <a:t>5/13/17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50D467CA-7877-0D49-9D9D-2B2AE623CA6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801927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F8457E67-340E-8449-800D-BCDCC77C3406}" type="datetime1">
              <a:rPr lang="zh-CN" altLang="en-US"/>
              <a:pPr>
                <a:defRPr/>
              </a:pPr>
              <a:t>5/13/17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4FB1FCDD-1D7E-8643-BDD8-55C82D2DCFD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956593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08AB97DC-251C-124A-90FE-E4306E9BC55E}" type="datetime1">
              <a:rPr lang="zh-CN" altLang="en-US"/>
              <a:pPr>
                <a:defRPr/>
              </a:pPr>
              <a:t>5/13/17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2841BE4E-39CD-1047-84F8-684F7175BA9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52850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53 w 5779"/>
                <a:gd name="T3" fmla="*/ 454 h 946"/>
                <a:gd name="T4" fmla="*/ 753 w 5779"/>
                <a:gd name="T5" fmla="*/ 1 h 946"/>
                <a:gd name="T6" fmla="*/ 2499 w 5779"/>
                <a:gd name="T7" fmla="*/ 0 h 946"/>
                <a:gd name="T8" fmla="*/ 2634 w 5779"/>
                <a:gd name="T9" fmla="*/ 144 h 946"/>
                <a:gd name="T10" fmla="*/ 5751 w 5779"/>
                <a:gd name="T11" fmla="*/ 137 h 946"/>
                <a:gd name="T12" fmla="*/ 5751 w 5779"/>
                <a:gd name="T13" fmla="*/ 772 h 946"/>
                <a:gd name="T14" fmla="*/ 2885 w 5779"/>
                <a:gd name="T15" fmla="*/ 765 h 946"/>
                <a:gd name="T16" fmla="*/ 2743 w 5779"/>
                <a:gd name="T17" fmla="*/ 946 h 946"/>
                <a:gd name="T18" fmla="*/ 1873 w 5779"/>
                <a:gd name="T19" fmla="*/ 946 h 946"/>
                <a:gd name="T20" fmla="*/ 1655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dist="77251" dir="4832261" algn="ctr" rotWithShape="0">
                <a:srgbClr val="000066">
                  <a:alpha val="18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b="1" smtClean="0">
                <a:solidFill>
                  <a:srgbClr val="B1E2FB"/>
                </a:solidFill>
                <a:latin typeface="Tahoma" charset="0"/>
                <a:ea typeface="宋体" charset="0"/>
                <a:cs typeface="宋体" charset="0"/>
              </a:endParaRPr>
            </a:p>
          </p:txBody>
        </p:sp>
        <p:sp>
          <p:nvSpPr>
            <p:cNvPr id="6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67 w 5799"/>
                <a:gd name="T3" fmla="*/ 454 h 895"/>
                <a:gd name="T4" fmla="*/ 772 w 5799"/>
                <a:gd name="T5" fmla="*/ 0 h 895"/>
                <a:gd name="T6" fmla="*/ 2484 w 5799"/>
                <a:gd name="T7" fmla="*/ 0 h 895"/>
                <a:gd name="T8" fmla="*/ 2620 w 5799"/>
                <a:gd name="T9" fmla="*/ 136 h 895"/>
                <a:gd name="T10" fmla="*/ 5771 w 5799"/>
                <a:gd name="T11" fmla="*/ 136 h 895"/>
                <a:gd name="T12" fmla="*/ 5760 w 5799"/>
                <a:gd name="T13" fmla="*/ 727 h 895"/>
                <a:gd name="T14" fmla="*/ 2869 w 5799"/>
                <a:gd name="T15" fmla="*/ 708 h 895"/>
                <a:gd name="T16" fmla="*/ 2733 w 5799"/>
                <a:gd name="T17" fmla="*/ 895 h 895"/>
                <a:gd name="T18" fmla="*/ 1889 w 5799"/>
                <a:gd name="T19" fmla="*/ 895 h 895"/>
                <a:gd name="T20" fmla="*/ 1673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b="1" smtClean="0">
                <a:solidFill>
                  <a:srgbClr val="B1E2FB"/>
                </a:solidFill>
                <a:latin typeface="Tahoma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defRPr/>
            </a:pPr>
            <a:r>
              <a:rPr lang="en-US" altLang="zh-CN" sz="2000" smtClean="0">
                <a:solidFill>
                  <a:srgbClr val="003399"/>
                </a:solidFill>
                <a:latin typeface="Verdana" pitchFamily="34" charset="0"/>
                <a:cs typeface="宋体" charset="0"/>
              </a:rPr>
              <a:t>LOGO</a:t>
            </a: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pitchFamily="34" charset="0"/>
              </a:defRPr>
            </a:lvl1pPr>
          </a:lstStyle>
          <a:p>
            <a:pPr lvl="0"/>
            <a:r>
              <a:rPr lang="en-US" altLang="ko-KR" noProof="0" smtClean="0"/>
              <a:t>Click to edit Master title </a:t>
            </a:r>
            <a:br>
              <a:rPr lang="en-US" altLang="ko-KR" noProof="0" smtClean="0"/>
            </a:br>
            <a:r>
              <a:rPr lang="en-US" altLang="ko-KR" noProof="0" smtClean="0"/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4061059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64AB37-8790-694E-B06A-01BCA1F8AF2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855358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719C77-19AC-2643-8C10-FFB1A49239D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91201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4D167F-422F-C14A-9F84-51C54CC3C68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099712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408D8B-82CA-C04F-BC81-4264A7A1650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61496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E944A-B148-8645-B9AC-FA53279FCF8C}" type="datetime1">
              <a:rPr lang="en-US" altLang="zh-CN"/>
              <a:pPr>
                <a:defRPr/>
              </a:pPr>
              <a:t>5/13/17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14791-69B7-014C-94DF-4D5EB940A80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A01E56-8EC8-8745-94F9-69A2D1CA3FE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130473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F1711E-E602-5D49-BA13-B2C65D74263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670546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9DDFD5-6F5A-AE41-B9BE-DF0AF543DC4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517323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F3D34C-60EA-014E-98F3-5160596F0B2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273214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E314B1-789C-0F4E-8FCE-833B3D96EEF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594811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7799C3-CE4E-D040-8F4E-956AC158E3D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510210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35 w 5779"/>
                <a:gd name="T3" fmla="*/ 454 h 946"/>
                <a:gd name="T4" fmla="*/ 717 w 5779"/>
                <a:gd name="T5" fmla="*/ 1 h 946"/>
                <a:gd name="T6" fmla="*/ 2391 w 5779"/>
                <a:gd name="T7" fmla="*/ 0 h 946"/>
                <a:gd name="T8" fmla="*/ 2526 w 5779"/>
                <a:gd name="T9" fmla="*/ 144 h 946"/>
                <a:gd name="T10" fmla="*/ 5504 w 5779"/>
                <a:gd name="T11" fmla="*/ 137 h 946"/>
                <a:gd name="T12" fmla="*/ 5504 w 5779"/>
                <a:gd name="T13" fmla="*/ 772 h 946"/>
                <a:gd name="T14" fmla="*/ 2759 w 5779"/>
                <a:gd name="T15" fmla="*/ 765 h 946"/>
                <a:gd name="T16" fmla="*/ 2626 w 5779"/>
                <a:gd name="T17" fmla="*/ 946 h 946"/>
                <a:gd name="T18" fmla="*/ 1797 w 5779"/>
                <a:gd name="T19" fmla="*/ 946 h 946"/>
                <a:gd name="T20" fmla="*/ 1583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dist="77251" dir="4832261" algn="ctr" rotWithShape="0">
                <a:srgbClr val="000066">
                  <a:alpha val="18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6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49 w 5799"/>
                <a:gd name="T3" fmla="*/ 454 h 895"/>
                <a:gd name="T4" fmla="*/ 736 w 5799"/>
                <a:gd name="T5" fmla="*/ 0 h 895"/>
                <a:gd name="T6" fmla="*/ 2376 w 5799"/>
                <a:gd name="T7" fmla="*/ 0 h 895"/>
                <a:gd name="T8" fmla="*/ 2512 w 5799"/>
                <a:gd name="T9" fmla="*/ 136 h 895"/>
                <a:gd name="T10" fmla="*/ 5524 w 5799"/>
                <a:gd name="T11" fmla="*/ 136 h 895"/>
                <a:gd name="T12" fmla="*/ 5513 w 5799"/>
                <a:gd name="T13" fmla="*/ 727 h 895"/>
                <a:gd name="T14" fmla="*/ 2743 w 5799"/>
                <a:gd name="T15" fmla="*/ 708 h 895"/>
                <a:gd name="T16" fmla="*/ 2619 w 5799"/>
                <a:gd name="T17" fmla="*/ 895 h 895"/>
                <a:gd name="T18" fmla="*/ 1811 w 5799"/>
                <a:gd name="T19" fmla="*/ 895 h 895"/>
                <a:gd name="T20" fmla="*/ 1601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a typeface="宋体" charset="0"/>
                <a:cs typeface="宋体" charset="0"/>
              </a:endParaRPr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defRPr/>
            </a:pPr>
            <a:r>
              <a:rPr lang="en-US" altLang="zh-CN" sz="2000" b="1" smtClean="0">
                <a:solidFill>
                  <a:srgbClr val="003399"/>
                </a:solidFill>
                <a:latin typeface="Verdana" pitchFamily="34" charset="0"/>
                <a:cs typeface="宋体" charset="0"/>
              </a:rPr>
              <a:t>LOGO</a:t>
            </a: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pitchFamily="34" charset="0"/>
              </a:defRPr>
            </a:lvl1pPr>
          </a:lstStyle>
          <a:p>
            <a:r>
              <a:rPr lang="en-US" altLang="ko-KR"/>
              <a:t>Click to edit Master title </a:t>
            </a:r>
            <a:br>
              <a:rPr lang="en-US" altLang="ko-KR"/>
            </a:br>
            <a:r>
              <a:rPr lang="en-US" altLang="ko-KR"/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3933909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0B5D8-D5CA-ED4D-AA6C-8EE254734062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5/13/17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C0944-1588-B14D-A2D8-13208F9E07C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71788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02D46-6E20-E744-8D15-3499162965BB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5/13/17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3D051-73AC-2341-A9C9-C903E0B575B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092931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14B31-A99D-4741-9E7A-DE0FC18EC63E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5/13/17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28E85-2335-6543-850F-CE1221C1FB6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26617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DB015-4E0D-FE4A-8696-F606460553C1}" type="datetime1">
              <a:rPr lang="en-US" altLang="zh-CN"/>
              <a:pPr>
                <a:defRPr/>
              </a:pPr>
              <a:t>5/13/17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57992-DA0A-BB45-A42E-93B6E4A067B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24053-DE0A-1B40-80E2-6229F9500969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5/13/17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8A914-9A1D-3B47-AA0B-BE2C8921410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486988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E27FF-4ED5-7D44-85AD-0E18522448FE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5/13/17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8CD33-C914-6E49-8ECB-55F349CE70F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999140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F767E-0077-BD4A-B00E-17F6DFBD83CB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5/13/17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DF6B4-6380-074F-9132-6D3C3C09097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070565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8E1B0-5064-A243-9D39-6D50FF1A21AE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5/13/17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1784A-1C41-6541-A707-B46480695B4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175689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4BFF2-0169-C64F-8BA2-C6687286A8E9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5/13/17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C9F96-CFD7-DF46-BB8D-9A3C604FAB7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181820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3525D-3918-EB4C-AC5C-1E7E5921A16E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5/13/17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11DE2-E3D0-9245-8434-10DCA8157DB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577996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2042F-D7F7-8A45-BB4B-561FB4E23EF4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5/13/17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40E28-CC36-3A4C-842E-DA245090734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027012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730750" y="1341438"/>
            <a:ext cx="4038600" cy="254793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730750" y="4041775"/>
            <a:ext cx="4038600" cy="25479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EF6B3-5E27-7647-88B9-B09AA198F021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5/13/17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6D63E-98B1-E040-A7F3-C39CAC7E62F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854424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D92CC-7812-AA4B-9951-E54A4B02BA25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5/13/17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EBA1E-E081-ED4E-A1F7-02DADC23877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44414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32674-42A9-5041-A649-C17DA7900B3F}" type="datetime1">
              <a:rPr lang="en-US" altLang="zh-CN"/>
              <a:pPr>
                <a:defRPr/>
              </a:pPr>
              <a:t>5/13/17</a:t>
            </a:fld>
            <a:endParaRPr lang="en-US" altLang="zh-CN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94234-FF3D-9A41-B0EF-63570C35306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9617F-DC1D-2F49-9989-C96E559E1503}" type="datetime1">
              <a:rPr lang="en-US" altLang="zh-CN"/>
              <a:pPr>
                <a:defRPr/>
              </a:pPr>
              <a:t>5/13/17</a:t>
            </a:fld>
            <a:endParaRPr lang="en-US" altLang="zh-C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DD200-1988-784D-A3B6-011769C509B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017C1-0DE1-F842-A122-AC6A56C02DE9}" type="datetime1">
              <a:rPr lang="en-US" altLang="zh-CN"/>
              <a:pPr>
                <a:defRPr/>
              </a:pPr>
              <a:t>5/13/17</a:t>
            </a:fld>
            <a:endParaRPr lang="en-US" altLang="zh-C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AC1F4-2361-154A-B1EB-651291113BE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E0EEC-3876-3648-BC48-F8EF6B980B0C}" type="datetime1">
              <a:rPr lang="en-US" altLang="zh-CN"/>
              <a:pPr>
                <a:defRPr/>
              </a:pPr>
              <a:t>5/13/17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CF677-A4A5-4543-8ABC-F3307C13F31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45D94-77EA-FB47-86EC-3ECEB863E93B}" type="datetime1">
              <a:rPr lang="en-US" altLang="zh-CN"/>
              <a:pPr>
                <a:defRPr/>
              </a:pPr>
              <a:t>5/13/17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A9FBC-D775-5346-A545-4DA0708C9ED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<Relationship Id="rId14" Type="http://schemas.openxmlformats.org/officeDocument/2006/relationships/theme" Target="../theme/theme4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C79D9FAB-A80E-D642-ADB7-F2F1D93826DF}" type="datetime1">
              <a:rPr lang="en-US" altLang="zh-CN"/>
              <a:pPr>
                <a:defRPr/>
              </a:pPr>
              <a:t>5/13/17</a:t>
            </a:fld>
            <a:endParaRPr lang="en-US" altLang="zh-CN"/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FFFF00"/>
                </a:solidFill>
                <a:latin typeface="Arial" charset="0"/>
              </a:defRPr>
            </a:lvl1pPr>
          </a:lstStyle>
          <a:p>
            <a:pPr>
              <a:defRPr/>
            </a:pPr>
            <a:fld id="{5AAFC56E-8D82-3D4F-A835-69AE0168CA6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1030" name="Picture 11" descr="logo1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  <p:sldLayoutId id="2147483954" r:id="rId13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v"/>
        <a:defRPr sz="2800" b="1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800">
          <a:solidFill>
            <a:schemeClr val="tx2"/>
          </a:solidFill>
          <a:latin typeface="+mj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B1E2FB"/>
                </a:solidFill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 algn="l">
              <a:spcBef>
                <a:spcPct val="0"/>
              </a:spcBef>
              <a:defRPr/>
            </a:pPr>
            <a:fld id="{43627AE8-4B25-0C46-96E7-6BBA7D5825CA}" type="datetime1">
              <a:rPr lang="zh-CN" altLang="en-US"/>
              <a:pPr algn="l">
                <a:spcBef>
                  <a:spcPct val="0"/>
                </a:spcBef>
                <a:defRPr/>
              </a:pPr>
              <a:t>5/13/17</a:t>
            </a:fld>
            <a:endParaRPr lang="en-US" altLang="zh-CN"/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00"/>
                </a:solidFill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>
              <a:spcBef>
                <a:spcPct val="0"/>
              </a:spcBef>
              <a:defRPr/>
            </a:pPr>
            <a:fld id="{C2124684-0B03-DF4D-A22C-13104DFD3419}" type="slidenum">
              <a:rPr lang="en-US" altLang="zh-CN"/>
              <a:pPr>
                <a:spcBef>
                  <a:spcPct val="0"/>
                </a:spcBef>
                <a:defRPr/>
              </a:pPr>
              <a:t>‹#›</a:t>
            </a:fld>
            <a:endParaRPr lang="en-US" altLang="zh-CN"/>
          </a:p>
        </p:txBody>
      </p:sp>
      <p:sp>
        <p:nvSpPr>
          <p:cNvPr id="4506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45062" name="Picture 11" descr="logo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817976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v"/>
        <a:defRPr sz="2800" b="1">
          <a:solidFill>
            <a:schemeClr val="tx2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800">
          <a:solidFill>
            <a:schemeClr val="tx2"/>
          </a:solidFill>
          <a:latin typeface="+mj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 algn="l">
              <a:spcBef>
                <a:spcPct val="0"/>
              </a:spcBef>
            </a:pPr>
            <a:endParaRPr lang="en-US" altLang="zh-CN" smtClean="0">
              <a:solidFill>
                <a:srgbClr val="B1E2FB"/>
              </a:solidFill>
              <a:ea typeface="宋体" charset="0"/>
              <a:cs typeface="宋体" charset="0"/>
            </a:endParaRPr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00"/>
                </a:solidFill>
                <a:latin typeface="Arial" charset="0"/>
              </a:defRPr>
            </a:lvl1pPr>
          </a:lstStyle>
          <a:p>
            <a:pPr>
              <a:spcBef>
                <a:spcPct val="0"/>
              </a:spcBef>
            </a:pPr>
            <a:fld id="{D17FE865-68AF-6749-861E-A0200900E431}" type="slidenum">
              <a:rPr lang="en-US" altLang="zh-CN" smtClean="0">
                <a:ea typeface="宋体" charset="0"/>
                <a:cs typeface="宋体" charset="0"/>
              </a:rPr>
              <a:pPr>
                <a:spcBef>
                  <a:spcPct val="0"/>
                </a:spcBef>
              </a:pPr>
              <a:t>‹#›</a:t>
            </a:fld>
            <a:endParaRPr lang="en-US" altLang="zh-CN" smtClean="0">
              <a:ea typeface="宋体" charset="0"/>
              <a:cs typeface="宋体" charset="0"/>
            </a:endParaRP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1030" name="Picture 11" descr="logo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682071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v"/>
        <a:defRPr sz="2800" b="1">
          <a:solidFill>
            <a:schemeClr val="tx2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800">
          <a:solidFill>
            <a:schemeClr val="tx2"/>
          </a:solidFill>
          <a:latin typeface="+mj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fld id="{0FAD4BE9-5119-A348-8B14-A008BC1E2E70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5/13/17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rgbClr val="FFFF00"/>
                </a:solidFill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fld id="{471F5349-B432-1C4C-8E54-57119F44274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1030" name="Picture 11" descr="logo1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258671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  <p:sldLayoutId id="2147484039" r:id="rId12"/>
    <p:sldLayoutId id="2147484040" r:id="rId13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v"/>
        <a:defRPr sz="2800" b="1">
          <a:solidFill>
            <a:schemeClr val="tx2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800">
          <a:solidFill>
            <a:schemeClr val="tx2"/>
          </a:solidFill>
          <a:latin typeface="+mj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8.png"/><Relationship Id="rId5" Type="http://schemas.openxmlformats.org/officeDocument/2006/relationships/image" Target="../media/image16.pn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15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110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111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11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4" Type="http://schemas.openxmlformats.org/officeDocument/2006/relationships/image" Target="../media/image113.png"/><Relationship Id="rId1" Type="http://schemas.openxmlformats.org/officeDocument/2006/relationships/tags" Target="../tags/tag76.xml"/><Relationship Id="rId2" Type="http://schemas.openxmlformats.org/officeDocument/2006/relationships/slideLayout" Target="../slideLayouts/slideLayout15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8.png"/><Relationship Id="rId5" Type="http://schemas.openxmlformats.org/officeDocument/2006/relationships/image" Target="../media/image21.pn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8.png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8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8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tags" Target="../tags/tag17.xml"/><Relationship Id="rId2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8.png"/><Relationship Id="rId5" Type="http://schemas.openxmlformats.org/officeDocument/2006/relationships/image" Target="../media/image32.png"/><Relationship Id="rId1" Type="http://schemas.openxmlformats.org/officeDocument/2006/relationships/tags" Target="../tags/tag18.xml"/><Relationship Id="rId2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33.png"/><Relationship Id="rId1" Type="http://schemas.openxmlformats.org/officeDocument/2006/relationships/tags" Target="../tags/tag19.xml"/><Relationship Id="rId2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tags" Target="../tags/tag20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34.png"/><Relationship Id="rId1" Type="http://schemas.openxmlformats.org/officeDocument/2006/relationships/tags" Target="../tags/tag21.x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tags" Target="../tags/tag22.x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tags" Target="../tags/tag23.xml"/><Relationship Id="rId2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39.png"/><Relationship Id="rId1" Type="http://schemas.openxmlformats.org/officeDocument/2006/relationships/tags" Target="../tags/tag24.xml"/><Relationship Id="rId2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40.png"/><Relationship Id="rId1" Type="http://schemas.openxmlformats.org/officeDocument/2006/relationships/tags" Target="../tags/tag25.xml"/><Relationship Id="rId2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41.png"/><Relationship Id="rId1" Type="http://schemas.openxmlformats.org/officeDocument/2006/relationships/tags" Target="../tags/tag26.xml"/><Relationship Id="rId2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tags" Target="../tags/tag27.xml"/><Relationship Id="rId2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44.png"/><Relationship Id="rId1" Type="http://schemas.openxmlformats.org/officeDocument/2006/relationships/tags" Target="../tags/tag28.xml"/><Relationship Id="rId2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7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45.png"/><Relationship Id="rId1" Type="http://schemas.openxmlformats.org/officeDocument/2006/relationships/tags" Target="../tags/tag29.xml"/><Relationship Id="rId2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image" Target="../media/image46.png"/><Relationship Id="rId1" Type="http://schemas.openxmlformats.org/officeDocument/2006/relationships/tags" Target="../tags/tag30.xml"/><Relationship Id="rId2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image" Target="../media/image47.png"/><Relationship Id="rId1" Type="http://schemas.openxmlformats.org/officeDocument/2006/relationships/tags" Target="../tags/tag31.xml"/><Relationship Id="rId2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image" Target="../media/image48.png"/><Relationship Id="rId1" Type="http://schemas.openxmlformats.org/officeDocument/2006/relationships/tags" Target="../tags/tag32.xml"/><Relationship Id="rId2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4" Type="http://schemas.openxmlformats.org/officeDocument/2006/relationships/image" Target="../media/image49.png"/><Relationship Id="rId1" Type="http://schemas.openxmlformats.org/officeDocument/2006/relationships/tags" Target="../tags/tag33.xml"/><Relationship Id="rId2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4" Type="http://schemas.openxmlformats.org/officeDocument/2006/relationships/image" Target="../media/image50.png"/><Relationship Id="rId1" Type="http://schemas.openxmlformats.org/officeDocument/2006/relationships/tags" Target="../tags/tag34.xml"/><Relationship Id="rId2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4" Type="http://schemas.openxmlformats.org/officeDocument/2006/relationships/image" Target="../media/image51.png"/><Relationship Id="rId1" Type="http://schemas.openxmlformats.org/officeDocument/2006/relationships/tags" Target="../tags/tag35.xml"/><Relationship Id="rId2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4" Type="http://schemas.openxmlformats.org/officeDocument/2006/relationships/image" Target="../media/image52.png"/><Relationship Id="rId1" Type="http://schemas.openxmlformats.org/officeDocument/2006/relationships/tags" Target="../tags/tag36.xml"/><Relationship Id="rId2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image" Target="../media/image53.jpeg"/><Relationship Id="rId1" Type="http://schemas.openxmlformats.org/officeDocument/2006/relationships/tags" Target="../tags/tag37.xml"/><Relationship Id="rId2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4" Type="http://schemas.openxmlformats.org/officeDocument/2006/relationships/image" Target="../media/image54.png"/><Relationship Id="rId1" Type="http://schemas.openxmlformats.org/officeDocument/2006/relationships/tags" Target="../tags/tag38.xml"/><Relationship Id="rId2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8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tags" Target="../tags/tag39.xml"/><Relationship Id="rId2" Type="http://schemas.openxmlformats.org/officeDocument/2006/relationships/slideLayout" Target="../slideLayouts/slideLayout26.xml"/><Relationship Id="rId3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4" Type="http://schemas.openxmlformats.org/officeDocument/2006/relationships/image" Target="../media/image55.png"/><Relationship Id="rId1" Type="http://schemas.openxmlformats.org/officeDocument/2006/relationships/tags" Target="../tags/tag40.xml"/><Relationship Id="rId2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4" Type="http://schemas.openxmlformats.org/officeDocument/2006/relationships/image" Target="../media/image55.png"/><Relationship Id="rId1" Type="http://schemas.openxmlformats.org/officeDocument/2006/relationships/tags" Target="../tags/tag41.xml"/><Relationship Id="rId2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4" Type="http://schemas.openxmlformats.org/officeDocument/2006/relationships/image" Target="../media/image56.png"/><Relationship Id="rId1" Type="http://schemas.openxmlformats.org/officeDocument/2006/relationships/tags" Target="../tags/tag42.xml"/><Relationship Id="rId2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4" Type="http://schemas.openxmlformats.org/officeDocument/2006/relationships/image" Target="../media/image55.png"/><Relationship Id="rId1" Type="http://schemas.openxmlformats.org/officeDocument/2006/relationships/tags" Target="../tags/tag43.xml"/><Relationship Id="rId2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tags" Target="../tags/tag44.xml"/><Relationship Id="rId2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4" Type="http://schemas.openxmlformats.org/officeDocument/2006/relationships/image" Target="../media/image59.png"/><Relationship Id="rId1" Type="http://schemas.openxmlformats.org/officeDocument/2006/relationships/tags" Target="../tags/tag45.xml"/><Relationship Id="rId2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3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4" Type="http://schemas.openxmlformats.org/officeDocument/2006/relationships/image" Target="../media/image64.wmf"/><Relationship Id="rId1" Type="http://schemas.openxmlformats.org/officeDocument/2006/relationships/tags" Target="../tags/tag46.xml"/><Relationship Id="rId2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4" Type="http://schemas.openxmlformats.org/officeDocument/2006/relationships/image" Target="../media/image64.wmf"/><Relationship Id="rId1" Type="http://schemas.openxmlformats.org/officeDocument/2006/relationships/tags" Target="../tags/tag47.xml"/><Relationship Id="rId2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tags" Target="../tags/tag48.xml"/><Relationship Id="rId2" Type="http://schemas.openxmlformats.org/officeDocument/2006/relationships/slideLayout" Target="../slideLayouts/slideLayout26.xml"/><Relationship Id="rId3" Type="http://schemas.openxmlformats.org/officeDocument/2006/relationships/notesSlide" Target="../notesSlides/notesSlide5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4" Type="http://schemas.openxmlformats.org/officeDocument/2006/relationships/image" Target="../media/image65.png"/><Relationship Id="rId1" Type="http://schemas.openxmlformats.org/officeDocument/2006/relationships/tags" Target="../tags/tag49.xml"/><Relationship Id="rId2" Type="http://schemas.openxmlformats.org/officeDocument/2006/relationships/slideLayout" Target="../slideLayouts/slideLayout3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5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4" Type="http://schemas.openxmlformats.org/officeDocument/2006/relationships/image" Target="../media/image67.png"/><Relationship Id="rId1" Type="http://schemas.openxmlformats.org/officeDocument/2006/relationships/tags" Target="../tags/tag50.xml"/><Relationship Id="rId2" Type="http://schemas.openxmlformats.org/officeDocument/2006/relationships/slideLayout" Target="../slideLayouts/slideLayout3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4" Type="http://schemas.openxmlformats.org/officeDocument/2006/relationships/image" Target="../media/image68.wmf"/><Relationship Id="rId5" Type="http://schemas.openxmlformats.org/officeDocument/2006/relationships/image" Target="../media/image69.wmf"/><Relationship Id="rId1" Type="http://schemas.openxmlformats.org/officeDocument/2006/relationships/tags" Target="../tags/tag51.xml"/><Relationship Id="rId2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tags" Target="../tags/tag52.xml"/><Relationship Id="rId2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4" Type="http://schemas.openxmlformats.org/officeDocument/2006/relationships/image" Target="../media/image72.png"/><Relationship Id="rId1" Type="http://schemas.openxmlformats.org/officeDocument/2006/relationships/tags" Target="../tags/tag53.xml"/><Relationship Id="rId2" Type="http://schemas.openxmlformats.org/officeDocument/2006/relationships/slideLayout" Target="../slideLayouts/slideLayout2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4" Type="http://schemas.openxmlformats.org/officeDocument/2006/relationships/image" Target="../media/image73.png"/><Relationship Id="rId1" Type="http://schemas.openxmlformats.org/officeDocument/2006/relationships/tags" Target="../tags/tag54.xml"/><Relationship Id="rId2" Type="http://schemas.openxmlformats.org/officeDocument/2006/relationships/slideLayout" Target="../slideLayouts/slideLayout2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tags" Target="../tags/tag55.xml"/><Relationship Id="rId2" Type="http://schemas.openxmlformats.org/officeDocument/2006/relationships/slideLayout" Target="../slideLayouts/slideLayout26.xml"/><Relationship Id="rId3" Type="http://schemas.openxmlformats.org/officeDocument/2006/relationships/notesSlide" Target="../notesSlides/notesSlide6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7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7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8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8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84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85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86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87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88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89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90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tags" Target="../tags/tag56.xml"/><Relationship Id="rId2" Type="http://schemas.openxmlformats.org/officeDocument/2006/relationships/slideLayout" Target="../slideLayouts/slideLayout26.xml"/><Relationship Id="rId3" Type="http://schemas.openxmlformats.org/officeDocument/2006/relationships/notesSlide" Target="../notesSlides/notesSlide7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8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1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4" Type="http://schemas.openxmlformats.org/officeDocument/2006/relationships/image" Target="../media/image34.png"/><Relationship Id="rId1" Type="http://schemas.openxmlformats.org/officeDocument/2006/relationships/tags" Target="../tags/tag57.xml"/><Relationship Id="rId2" Type="http://schemas.openxmlformats.org/officeDocument/2006/relationships/slideLayout" Target="../slideLayouts/slideLayout2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4" Type="http://schemas.openxmlformats.org/officeDocument/2006/relationships/image" Target="../media/image91.png"/><Relationship Id="rId1" Type="http://schemas.openxmlformats.org/officeDocument/2006/relationships/tags" Target="../tags/tag58.xml"/><Relationship Id="rId2" Type="http://schemas.openxmlformats.org/officeDocument/2006/relationships/slideLayout" Target="../slideLayouts/slideLayout1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1" Type="http://schemas.openxmlformats.org/officeDocument/2006/relationships/tags" Target="../tags/tag59.xml"/><Relationship Id="rId2" Type="http://schemas.openxmlformats.org/officeDocument/2006/relationships/slideLayout" Target="../slideLayouts/slideLayout1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4" Type="http://schemas.openxmlformats.org/officeDocument/2006/relationships/image" Target="../media/image93.png"/><Relationship Id="rId1" Type="http://schemas.openxmlformats.org/officeDocument/2006/relationships/tags" Target="../tags/tag60.xml"/><Relationship Id="rId2" Type="http://schemas.openxmlformats.org/officeDocument/2006/relationships/slideLayout" Target="../slideLayouts/slideLayout1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4" Type="http://schemas.openxmlformats.org/officeDocument/2006/relationships/image" Target="../media/image94.png"/><Relationship Id="rId1" Type="http://schemas.openxmlformats.org/officeDocument/2006/relationships/tags" Target="../tags/tag61.xml"/><Relationship Id="rId2" Type="http://schemas.openxmlformats.org/officeDocument/2006/relationships/slideLayout" Target="../slideLayouts/slideLayout1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4" Type="http://schemas.openxmlformats.org/officeDocument/2006/relationships/image" Target="../media/image95.png"/><Relationship Id="rId1" Type="http://schemas.openxmlformats.org/officeDocument/2006/relationships/tags" Target="../tags/tag62.xml"/><Relationship Id="rId2" Type="http://schemas.openxmlformats.org/officeDocument/2006/relationships/slideLayout" Target="../slideLayouts/slideLayout1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tags" Target="../tags/tag63.xml"/><Relationship Id="rId2" Type="http://schemas.openxmlformats.org/officeDocument/2006/relationships/slideLayout" Target="../slideLayouts/slideLayout1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4" Type="http://schemas.openxmlformats.org/officeDocument/2006/relationships/image" Target="../media/image72.png"/><Relationship Id="rId1" Type="http://schemas.openxmlformats.org/officeDocument/2006/relationships/tags" Target="../tags/tag64.xml"/><Relationship Id="rId2" Type="http://schemas.openxmlformats.org/officeDocument/2006/relationships/slideLayout" Target="../slideLayouts/slideLayout1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4" Type="http://schemas.openxmlformats.org/officeDocument/2006/relationships/image" Target="../media/image96.png"/><Relationship Id="rId1" Type="http://schemas.openxmlformats.org/officeDocument/2006/relationships/tags" Target="../tags/tag65.xml"/><Relationship Id="rId2" Type="http://schemas.openxmlformats.org/officeDocument/2006/relationships/slideLayout" Target="../slideLayouts/slideLayout1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1" Type="http://schemas.openxmlformats.org/officeDocument/2006/relationships/tags" Target="../tags/tag66.xml"/><Relationship Id="rId2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5.pn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1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4" Type="http://schemas.openxmlformats.org/officeDocument/2006/relationships/image" Target="../media/image94.png"/><Relationship Id="rId5" Type="http://schemas.openxmlformats.org/officeDocument/2006/relationships/image" Target="../media/image99.png"/><Relationship Id="rId1" Type="http://schemas.openxmlformats.org/officeDocument/2006/relationships/tags" Target="../tags/tag67.xml"/><Relationship Id="rId2" Type="http://schemas.openxmlformats.org/officeDocument/2006/relationships/slideLayout" Target="../slideLayouts/slideLayout1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4" Type="http://schemas.openxmlformats.org/officeDocument/2006/relationships/image" Target="../media/image100.png"/><Relationship Id="rId1" Type="http://schemas.openxmlformats.org/officeDocument/2006/relationships/tags" Target="../tags/tag68.xml"/><Relationship Id="rId2" Type="http://schemas.openxmlformats.org/officeDocument/2006/relationships/slideLayout" Target="../slideLayouts/slideLayout1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4" Type="http://schemas.openxmlformats.org/officeDocument/2006/relationships/image" Target="../media/image100.png"/><Relationship Id="rId1" Type="http://schemas.openxmlformats.org/officeDocument/2006/relationships/tags" Target="../tags/tag69.xml"/><Relationship Id="rId2" Type="http://schemas.openxmlformats.org/officeDocument/2006/relationships/slideLayout" Target="../slideLayouts/slideLayout1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4" Type="http://schemas.openxmlformats.org/officeDocument/2006/relationships/image" Target="../media/image101.png"/><Relationship Id="rId1" Type="http://schemas.openxmlformats.org/officeDocument/2006/relationships/tags" Target="../tags/tag70.xml"/><Relationship Id="rId2" Type="http://schemas.openxmlformats.org/officeDocument/2006/relationships/slideLayout" Target="../slideLayouts/slideLayout1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4" Type="http://schemas.openxmlformats.org/officeDocument/2006/relationships/image" Target="../media/image102.png"/><Relationship Id="rId1" Type="http://schemas.openxmlformats.org/officeDocument/2006/relationships/tags" Target="../tags/tag71.xml"/><Relationship Id="rId2" Type="http://schemas.openxmlformats.org/officeDocument/2006/relationships/slideLayout" Target="../slideLayouts/slideLayout1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4" Type="http://schemas.openxmlformats.org/officeDocument/2006/relationships/image" Target="../media/image103.png"/><Relationship Id="rId1" Type="http://schemas.openxmlformats.org/officeDocument/2006/relationships/tags" Target="../tags/tag72.xml"/><Relationship Id="rId2" Type="http://schemas.openxmlformats.org/officeDocument/2006/relationships/slideLayout" Target="../slideLayouts/slideLayout1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6" Type="http://schemas.openxmlformats.org/officeDocument/2006/relationships/image" Target="../media/image106.png"/><Relationship Id="rId7" Type="http://schemas.openxmlformats.org/officeDocument/2006/relationships/image" Target="../media/image107.png"/><Relationship Id="rId1" Type="http://schemas.openxmlformats.org/officeDocument/2006/relationships/tags" Target="../tags/tag73.xml"/><Relationship Id="rId2" Type="http://schemas.openxmlformats.org/officeDocument/2006/relationships/slideLayout" Target="../slideLayouts/slideLayout1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4" Type="http://schemas.openxmlformats.org/officeDocument/2006/relationships/image" Target="../media/image108.png"/><Relationship Id="rId1" Type="http://schemas.openxmlformats.org/officeDocument/2006/relationships/tags" Target="../tags/tag74.xml"/><Relationship Id="rId2" Type="http://schemas.openxmlformats.org/officeDocument/2006/relationships/slideLayout" Target="../slideLayouts/slideLayout1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4" Type="http://schemas.openxmlformats.org/officeDocument/2006/relationships/image" Target="../media/image102.png"/><Relationship Id="rId1" Type="http://schemas.openxmlformats.org/officeDocument/2006/relationships/tags" Target="../tags/tag75.xml"/><Relationship Id="rId2" Type="http://schemas.openxmlformats.org/officeDocument/2006/relationships/slideLayout" Target="../slideLayouts/slideLayout15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10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55402" y="980730"/>
            <a:ext cx="7993062" cy="2519363"/>
          </a:xfrm>
        </p:spPr>
        <p:txBody>
          <a:bodyPr/>
          <a:lstStyle/>
          <a:p>
            <a:pPr eaLnBrk="1" hangingPunct="1"/>
            <a:r>
              <a:rPr kumimoji="1" lang="en-US" altLang="zh-CN" sz="3200" b="1" dirty="0">
                <a:solidFill>
                  <a:srgbClr val="FFFF00"/>
                </a:solidFill>
                <a:latin typeface="Arial Black" charset="0"/>
                <a:ea typeface="黑体" pitchFamily="2" charset="-122"/>
                <a:cs typeface="黑体" pitchFamily="2" charset="-122"/>
              </a:rPr>
              <a:t>DPABI: Quality </a:t>
            </a:r>
            <a:r>
              <a:rPr kumimoji="1" lang="en-US" altLang="zh-CN" sz="3200" b="1" dirty="0" smtClean="0">
                <a:solidFill>
                  <a:srgbClr val="FFFF00"/>
                </a:solidFill>
                <a:latin typeface="Arial Black" charset="0"/>
                <a:ea typeface="黑体" pitchFamily="2" charset="-122"/>
                <a:cs typeface="黑体" pitchFamily="2" charset="-122"/>
              </a:rPr>
              <a:t>Control, Statistical Analysis and Results Viewing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156490" y="2780930"/>
            <a:ext cx="6826483" cy="355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endParaRPr kumimoji="1" lang="en-US" altLang="zh-CN" sz="2400" b="1" dirty="0">
              <a:solidFill>
                <a:srgbClr val="FFFFFF"/>
              </a:solidFill>
              <a:latin typeface="Arial"/>
            </a:endParaRPr>
          </a:p>
          <a:p>
            <a:pPr>
              <a:spcBef>
                <a:spcPct val="0"/>
              </a:spcBef>
            </a:pPr>
            <a:endParaRPr kumimoji="1" lang="zh-CN" altLang="en-US" sz="2400" b="1" dirty="0">
              <a:solidFill>
                <a:srgbClr val="FFFFFF"/>
              </a:solidFill>
              <a:latin typeface="Arial"/>
            </a:endParaRPr>
          </a:p>
          <a:p>
            <a:pPr>
              <a:spcBef>
                <a:spcPct val="0"/>
              </a:spcBef>
            </a:pPr>
            <a:r>
              <a:rPr kumimoji="1" lang="zh-CN" altLang="en-US" sz="3200" b="1" dirty="0" smtClean="0">
                <a:solidFill>
                  <a:srgbClr val="FFFFFF"/>
                </a:solidFill>
                <a:latin typeface="Arial"/>
                <a:ea typeface="黑体"/>
                <a:cs typeface="黑体"/>
              </a:rPr>
              <a:t>严超赣</a:t>
            </a:r>
            <a:endParaRPr kumimoji="1" lang="en-US" altLang="zh-CN" sz="3200" b="1" dirty="0">
              <a:solidFill>
                <a:srgbClr val="FFFFFF"/>
              </a:solidFill>
              <a:latin typeface="Arial"/>
              <a:ea typeface="黑体"/>
              <a:cs typeface="黑体"/>
            </a:endParaRPr>
          </a:p>
          <a:p>
            <a:pPr>
              <a:spcBef>
                <a:spcPct val="0"/>
              </a:spcBef>
            </a:pPr>
            <a:endParaRPr kumimoji="1" lang="en-US" altLang="zh-CN" sz="1100" b="1" dirty="0">
              <a:solidFill>
                <a:srgbClr val="FFFFFF"/>
              </a:solidFill>
              <a:latin typeface="Arial"/>
              <a:ea typeface="黑体"/>
              <a:cs typeface="黑体"/>
            </a:endParaRPr>
          </a:p>
          <a:p>
            <a:pPr>
              <a:spcBef>
                <a:spcPct val="0"/>
              </a:spcBef>
            </a:pPr>
            <a:r>
              <a:rPr kumimoji="1" lang="en-US" altLang="zh-CN" sz="2400" b="1" dirty="0">
                <a:solidFill>
                  <a:srgbClr val="FFFFFF"/>
                </a:solidFill>
                <a:latin typeface="Arial"/>
                <a:ea typeface="黑体"/>
                <a:cs typeface="黑体"/>
              </a:rPr>
              <a:t>Chao-Gan Yan, Ph.D.</a:t>
            </a:r>
          </a:p>
          <a:p>
            <a:pPr>
              <a:spcBef>
                <a:spcPct val="0"/>
              </a:spcBef>
            </a:pPr>
            <a:endParaRPr kumimoji="1" lang="en-US" altLang="zh-CN" b="1" dirty="0">
              <a:solidFill>
                <a:srgbClr val="FFFFFF"/>
              </a:solidFill>
              <a:latin typeface="Arial"/>
            </a:endParaRPr>
          </a:p>
          <a:p>
            <a:pPr>
              <a:spcBef>
                <a:spcPct val="0"/>
              </a:spcBef>
            </a:pPr>
            <a:r>
              <a:rPr kumimoji="1" lang="en-US" altLang="zh-CN" b="1" dirty="0" err="1">
                <a:solidFill>
                  <a:srgbClr val="FFFFFF"/>
                </a:solidFill>
                <a:latin typeface="Arial"/>
              </a:rPr>
              <a:t>yancg@psych.ac.cn</a:t>
            </a:r>
            <a:endParaRPr kumimoji="1" lang="en-US" altLang="zh-CN" b="1" dirty="0">
              <a:solidFill>
                <a:srgbClr val="FFFFFF"/>
              </a:solidFill>
              <a:latin typeface="Arial"/>
            </a:endParaRPr>
          </a:p>
          <a:p>
            <a:pPr>
              <a:spcBef>
                <a:spcPct val="0"/>
              </a:spcBef>
            </a:pPr>
            <a:r>
              <a:rPr kumimoji="1" lang="en-US" altLang="zh-CN" b="1" dirty="0">
                <a:solidFill>
                  <a:srgbClr val="FFFFFF"/>
                </a:solidFill>
                <a:latin typeface="Arial"/>
              </a:rPr>
              <a:t>http://</a:t>
            </a:r>
            <a:r>
              <a:rPr kumimoji="1" lang="en-US" altLang="zh-CN" b="1" dirty="0" err="1">
                <a:solidFill>
                  <a:srgbClr val="FFFFFF"/>
                </a:solidFill>
                <a:latin typeface="Arial"/>
              </a:rPr>
              <a:t>rfmri.org</a:t>
            </a:r>
            <a:r>
              <a:rPr kumimoji="1" lang="en-US" altLang="zh-CN" b="1" dirty="0">
                <a:solidFill>
                  <a:srgbClr val="FFFFFF"/>
                </a:solidFill>
                <a:latin typeface="Arial"/>
              </a:rPr>
              <a:t>/</a:t>
            </a:r>
            <a:r>
              <a:rPr kumimoji="1" lang="en-US" altLang="zh-CN" b="1" dirty="0" err="1">
                <a:solidFill>
                  <a:srgbClr val="FFFFFF"/>
                </a:solidFill>
                <a:latin typeface="Arial"/>
              </a:rPr>
              <a:t>yan</a:t>
            </a:r>
            <a:endParaRPr kumimoji="1" lang="en-US" altLang="zh-CN" b="1" dirty="0">
              <a:solidFill>
                <a:srgbClr val="FFFFFF"/>
              </a:solidFill>
              <a:latin typeface="Arial"/>
            </a:endParaRPr>
          </a:p>
          <a:p>
            <a:pPr>
              <a:spcBef>
                <a:spcPct val="0"/>
              </a:spcBef>
            </a:pPr>
            <a:endParaRPr kumimoji="1" lang="en-US" altLang="zh-CN" b="1" dirty="0">
              <a:solidFill>
                <a:srgbClr val="FFFFFF"/>
              </a:solidFill>
              <a:latin typeface="Arial"/>
            </a:endParaRPr>
          </a:p>
          <a:p>
            <a:pPr>
              <a:spcBef>
                <a:spcPct val="0"/>
              </a:spcBef>
            </a:pPr>
            <a:endParaRPr kumimoji="1" lang="en-US" altLang="zh-CN" b="1" dirty="0">
              <a:solidFill>
                <a:srgbClr val="FFFFFF"/>
              </a:solidFill>
              <a:latin typeface="Arial"/>
            </a:endParaRPr>
          </a:p>
          <a:p>
            <a:pPr>
              <a:spcBef>
                <a:spcPct val="0"/>
              </a:spcBef>
            </a:pPr>
            <a:r>
              <a:rPr kumimoji="1" lang="en-US" altLang="zh-CN" sz="2000" b="1" dirty="0">
                <a:solidFill>
                  <a:srgbClr val="FFFFFF"/>
                </a:solidFill>
                <a:latin typeface="Arial"/>
                <a:ea typeface="黑体"/>
                <a:cs typeface="黑体"/>
              </a:rPr>
              <a:t>Institute of Psychology, Chinese Academy of Sciences</a:t>
            </a:r>
          </a:p>
        </p:txBody>
      </p:sp>
      <p:pic>
        <p:nvPicPr>
          <p:cNvPr id="5" name="Picture 4" descr="CAS_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1052736" cy="1052736"/>
          </a:xfrm>
          <a:prstGeom prst="rect">
            <a:avLst/>
          </a:prstGeom>
        </p:spPr>
      </p:pic>
      <p:pic>
        <p:nvPicPr>
          <p:cNvPr id="10" name="Picture 9" descr="IPCAS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932" y="116632"/>
            <a:ext cx="1161572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26740"/>
      </p:ext>
    </p:extLst>
  </p:cSld>
  <p:clrMapOvr>
    <a:masterClrMapping/>
  </p:clrMapOvr>
  <p:transition xmlns:p14="http://schemas.microsoft.com/office/powerpoint/2010/main" advTm="27478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04" y="836712"/>
            <a:ext cx="9144000" cy="6171884"/>
          </a:xfrm>
          <a:prstGeom prst="rect">
            <a:avLst/>
          </a:prstGeom>
        </p:spPr>
      </p:pic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Quality Control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5508104" y="3212976"/>
            <a:ext cx="2520280" cy="50405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1700808"/>
            <a:ext cx="6794500" cy="4546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6130906"/>
      </p:ext>
    </p:extLst>
  </p:cSld>
  <p:clrMapOvr>
    <a:masterClrMapping/>
  </p:clrMapOvr>
  <p:transition xmlns:p14="http://schemas.microsoft.com/office/powerpoint/2010/main" advTm="1950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4544" y="1340768"/>
            <a:ext cx="10081120" cy="4369025"/>
          </a:xfrm>
          <a:prstGeom prst="rect">
            <a:avLst/>
          </a:prstGeom>
        </p:spPr>
      </p:pic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100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altLang="zh-CN" sz="28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Permutation Test</a:t>
            </a:r>
            <a:endParaRPr lang="en-US" altLang="zh-CN" sz="2800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915816" y="3140968"/>
            <a:ext cx="2880320" cy="504056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5436096" y="2636912"/>
            <a:ext cx="1944216" cy="432048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7361663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101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0"/>
            <a:ext cx="9004656" cy="6858000"/>
          </a:xfrm>
          <a:prstGeom prst="rect">
            <a:avLst/>
          </a:prstGeom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6804248" y="1412776"/>
            <a:ext cx="1800200" cy="1368152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2843808" y="1412776"/>
            <a:ext cx="648072" cy="432048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41536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0" grpId="1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102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116632"/>
            <a:ext cx="91112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050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103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103</a:t>
            </a:fld>
            <a:endParaRPr lang="en-US" altLang="zh-CN">
              <a:latin typeface="Arial"/>
            </a:endParaRPr>
          </a:p>
        </p:txBody>
      </p:sp>
      <p:sp>
        <p:nvSpPr>
          <p:cNvPr id="16" name="Rectangle 3"/>
          <p:cNvSpPr>
            <a:spLocks noGrp="1" noChangeArrowheads="1"/>
          </p:cNvSpPr>
          <p:nvPr>
            <p:ph type="title"/>
          </p:nvPr>
        </p:nvSpPr>
        <p:spPr>
          <a:xfrm>
            <a:off x="1763688" y="333375"/>
            <a:ext cx="6048375" cy="1257300"/>
          </a:xfrm>
        </p:spPr>
        <p:txBody>
          <a:bodyPr/>
          <a:lstStyle/>
          <a:p>
            <a:r>
              <a:rPr lang="en-US" altLang="zh-CN" sz="4000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Further Help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827088" y="2286000"/>
            <a:ext cx="72009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3200" b="1">
                <a:solidFill>
                  <a:srgbClr val="FFFFFF"/>
                </a:solidFill>
                <a:ea typeface="隶书" charset="0"/>
                <a:cs typeface="隶书" charset="0"/>
              </a:rPr>
              <a:t>Further questions:</a:t>
            </a:r>
            <a:endParaRPr kumimoji="1" lang="en-US" altLang="zh-CN" sz="3200" b="1">
              <a:solidFill>
                <a:srgbClr val="FFFF00"/>
              </a:solidFill>
              <a:ea typeface="隶书" charset="0"/>
              <a:cs typeface="隶书" charset="0"/>
            </a:endParaRPr>
          </a:p>
        </p:txBody>
      </p:sp>
      <p:pic>
        <p:nvPicPr>
          <p:cNvPr id="18" name="Picture 17" descr="RNET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645024"/>
            <a:ext cx="1143000" cy="1143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856911" y="4047455"/>
            <a:ext cx="28033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dirty="0">
                <a:solidFill>
                  <a:srgbClr val="FFFFFF"/>
                </a:solidFill>
              </a:rPr>
              <a:t>http://</a:t>
            </a:r>
            <a:r>
              <a:rPr lang="en-US" altLang="zh-CN" sz="2400" dirty="0" err="1">
                <a:solidFill>
                  <a:srgbClr val="FFFFFF"/>
                </a:solidFill>
              </a:rPr>
              <a:t>rfmri.org</a:t>
            </a:r>
            <a:r>
              <a:rPr lang="en-US" altLang="zh-CN" sz="2400" dirty="0">
                <a:solidFill>
                  <a:srgbClr val="FFFFFF"/>
                </a:solidFill>
              </a:rPr>
              <a:t>/</a:t>
            </a:r>
            <a:r>
              <a:rPr lang="en-US" altLang="zh-CN" sz="2400" dirty="0" err="1" smtClean="0">
                <a:solidFill>
                  <a:srgbClr val="FFFFFF"/>
                </a:solidFill>
              </a:rPr>
              <a:t>dpabi</a:t>
            </a:r>
            <a:endParaRPr lang="en-US" altLang="zh-CN" sz="2400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32306" y="4725144"/>
            <a:ext cx="2291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Snell Roundhand"/>
                <a:ea typeface="헤드라인A"/>
                <a:cs typeface="Snell Roundhand"/>
              </a:rPr>
              <a:t>The R-fMRI Network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9029937"/>
      </p:ext>
    </p:extLst>
  </p:cSld>
  <p:clrMapOvr>
    <a:masterClrMapping/>
  </p:clrMapOvr>
  <p:transition xmlns:p14="http://schemas.microsoft.com/office/powerpoint/2010/main" advTm="511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Acknowledgments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2267744" y="5181967"/>
            <a:ext cx="5400600" cy="155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b="1" dirty="0" smtClean="0">
                <a:solidFill>
                  <a:srgbClr val="FFFF00"/>
                </a:solidFill>
                <a:ea typeface="宋体" charset="0"/>
                <a:cs typeface="宋体" charset="0"/>
              </a:rPr>
              <a:t>Funding</a:t>
            </a: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ea typeface="宋体" charset="0"/>
                <a:cs typeface="宋体" charset="0"/>
              </a:rPr>
              <a:t>National Natural Science Foundation of China</a:t>
            </a: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ea typeface="宋体" charset="0"/>
                <a:cs typeface="宋体" charset="0"/>
              </a:rPr>
              <a:t>Chinese Academy of </a:t>
            </a: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Sciences</a:t>
            </a:r>
          </a:p>
          <a:p>
            <a:pPr algn="l">
              <a:lnSpc>
                <a:spcPct val="120000"/>
              </a:lnSpc>
              <a:spcBef>
                <a:spcPct val="0"/>
              </a:spcBef>
            </a:pPr>
            <a:endParaRPr lang="en-US" sz="2000" dirty="0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64660" y="447117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</a:pPr>
            <a:endParaRPr lang="en-US" sz="2400" dirty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716214" y="2642329"/>
            <a:ext cx="367221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b="1" dirty="0" smtClean="0">
                <a:solidFill>
                  <a:srgbClr val="FFFF00"/>
                </a:solidFill>
                <a:ea typeface="宋体" charset="0"/>
                <a:cs typeface="宋体" charset="0"/>
              </a:rPr>
              <a:t>Child Mind Institute</a:t>
            </a: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ea typeface="宋体" charset="0"/>
                <a:cs typeface="宋体" charset="0"/>
              </a:rPr>
              <a:t>Michael P. </a:t>
            </a:r>
            <a:r>
              <a:rPr lang="en-US" sz="2000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Milham</a:t>
            </a:r>
            <a:endParaRPr lang="en-US" sz="2000" dirty="0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716016" y="1677575"/>
            <a:ext cx="367221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b="1" dirty="0" smtClean="0">
                <a:solidFill>
                  <a:srgbClr val="FFFF00"/>
                </a:solidFill>
                <a:ea typeface="宋体" charset="0"/>
                <a:cs typeface="宋体" charset="0"/>
              </a:rPr>
              <a:t>NYU Child Study Center</a:t>
            </a: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ea typeface="宋体" charset="0"/>
                <a:cs typeface="宋体" charset="0"/>
              </a:rPr>
              <a:t>F. Xavier Castellanos </a:t>
            </a:r>
            <a:endParaRPr lang="en-US" sz="2000" dirty="0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971600" y="1662867"/>
            <a:ext cx="367221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FF00"/>
                </a:solidFill>
                <a:ea typeface="宋体" charset="0"/>
                <a:cs typeface="宋体" charset="0"/>
              </a:rPr>
              <a:t>Chinese Academy of Sciences </a:t>
            </a: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Xi-</a:t>
            </a:r>
            <a:r>
              <a:rPr lang="en-US" sz="2000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Nian</a:t>
            </a: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Zuo</a:t>
            </a: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971600" y="2699629"/>
            <a:ext cx="367221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FF00"/>
                </a:solidFill>
                <a:ea typeface="宋体" charset="0"/>
                <a:cs typeface="宋体" charset="0"/>
              </a:rPr>
              <a:t>Hangzhou Normal University </a:t>
            </a: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Yu-</a:t>
            </a:r>
            <a:r>
              <a:rPr lang="en-US" sz="2000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Feng</a:t>
            </a: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Zang</a:t>
            </a:r>
            <a:endParaRPr lang="en-US" sz="2000" dirty="0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971600" y="3679091"/>
            <a:ext cx="3672210" cy="1190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b="1" dirty="0" smtClean="0">
                <a:solidFill>
                  <a:srgbClr val="FFFF00"/>
                </a:solidFill>
                <a:ea typeface="宋体" charset="0"/>
                <a:cs typeface="宋体" charset="0"/>
              </a:rPr>
              <a:t>Beijing Normal </a:t>
            </a:r>
            <a:r>
              <a:rPr lang="en-US" sz="2000" b="1" dirty="0">
                <a:solidFill>
                  <a:srgbClr val="FFFF00"/>
                </a:solidFill>
                <a:ea typeface="宋体" charset="0"/>
                <a:cs typeface="宋体" charset="0"/>
              </a:rPr>
              <a:t>University </a:t>
            </a:r>
            <a:endParaRPr lang="en-US" sz="2000" b="1" dirty="0" smtClean="0">
              <a:solidFill>
                <a:srgbClr val="FFFF00"/>
              </a:solidFill>
              <a:ea typeface="宋体" charset="0"/>
              <a:cs typeface="宋体" charset="0"/>
            </a:endParaRP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Yong He</a:t>
            </a: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FFFFFF"/>
                </a:solidFill>
              </a:rPr>
              <a:t>Xin</a:t>
            </a:r>
            <a:r>
              <a:rPr lang="en-US" sz="2000" dirty="0">
                <a:solidFill>
                  <a:srgbClr val="FFFFFF"/>
                </a:solidFill>
              </a:rPr>
              <a:t>-Di Wang </a:t>
            </a:r>
            <a:endParaRPr lang="en-US" sz="2000" dirty="0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579679"/>
      </p:ext>
    </p:extLst>
  </p:cSld>
  <p:clrMapOvr>
    <a:masterClrMapping/>
  </p:clrMapOvr>
  <p:transition xmlns:p14="http://schemas.microsoft.com/office/powerpoint/2010/main" advTm="41711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3F5E3C9-4173-2B4E-A6F6-4C3F51BF4516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105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426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088" y="1989138"/>
            <a:ext cx="7993062" cy="2519362"/>
          </a:xfrm>
        </p:spPr>
        <p:txBody>
          <a:bodyPr/>
          <a:lstStyle/>
          <a:p>
            <a:pPr eaLnBrk="1" hangingPunct="1"/>
            <a:r>
              <a:rPr kumimoji="1" lang="en-US" altLang="zh-CN" sz="3200" b="1">
                <a:solidFill>
                  <a:srgbClr val="FFFF00"/>
                </a:solidFill>
                <a:latin typeface="Arial Black" charset="0"/>
                <a:ea typeface="宋体" charset="0"/>
                <a:cs typeface="宋体" charset="0"/>
              </a:rPr>
              <a:t>Thanks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694261123"/>
      </p:ext>
    </p:extLst>
  </p:cSld>
  <p:clrMapOvr>
    <a:masterClrMapping/>
  </p:clrMapOvr>
  <p:transition xmlns:p14="http://schemas.microsoft.com/office/powerpoint/2010/main" advTm="753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Quality Control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1956" y="1484784"/>
            <a:ext cx="5194300" cy="2819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752" y="4869160"/>
            <a:ext cx="4152900" cy="901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047430"/>
      </p:ext>
    </p:extLst>
  </p:cSld>
  <p:clrMapOvr>
    <a:masterClrMapping/>
  </p:clrMapOvr>
  <p:transition xmlns:p14="http://schemas.microsoft.com/office/powerpoint/2010/main" advTm="1384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Quality Control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988840"/>
            <a:ext cx="5575300" cy="2552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4" y="1268760"/>
            <a:ext cx="6038415" cy="5013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5378878"/>
      </p:ext>
    </p:extLst>
  </p:cSld>
  <p:clrMapOvr>
    <a:masterClrMapping/>
  </p:clrMapOvr>
  <p:transition xmlns:p14="http://schemas.microsoft.com/office/powerpoint/2010/main" advTm="2136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04" y="836712"/>
            <a:ext cx="9144000" cy="6171884"/>
          </a:xfrm>
          <a:prstGeom prst="rect">
            <a:avLst/>
          </a:prstGeom>
        </p:spPr>
      </p:pic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Quality Control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5508104" y="3645024"/>
            <a:ext cx="2520280" cy="50405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708920"/>
            <a:ext cx="5168900" cy="3492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0086253"/>
      </p:ext>
    </p:extLst>
  </p:cSld>
  <p:clrMapOvr>
    <a:masterClrMapping/>
  </p:clrMapOvr>
  <p:transition xmlns:p14="http://schemas.microsoft.com/office/powerpoint/2010/main" advTm="3913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04" y="836712"/>
            <a:ext cx="9144000" cy="6171884"/>
          </a:xfrm>
          <a:prstGeom prst="rect">
            <a:avLst/>
          </a:prstGeom>
        </p:spPr>
      </p:pic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Quality Control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5508104" y="4077072"/>
            <a:ext cx="2520280" cy="50405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1899863"/>
      </p:ext>
    </p:extLst>
  </p:cSld>
  <p:clrMapOvr>
    <a:masterClrMapping/>
  </p:clrMapOvr>
  <p:transition xmlns:p14="http://schemas.microsoft.com/office/powerpoint/2010/main" advTm="96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Quality Control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196752"/>
            <a:ext cx="5880100" cy="139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848" y="980728"/>
            <a:ext cx="4725599" cy="3281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57192"/>
            <a:ext cx="5816600" cy="1447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6096" y="3284984"/>
            <a:ext cx="3439767" cy="33123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7714129"/>
      </p:ext>
    </p:extLst>
  </p:cSld>
  <p:clrMapOvr>
    <a:masterClrMapping/>
  </p:clrMapOvr>
  <p:transition xmlns:p14="http://schemas.microsoft.com/office/powerpoint/2010/main" advTm="4599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Quality Control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980728"/>
            <a:ext cx="6451600" cy="2819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3068960"/>
            <a:ext cx="5753100" cy="1676400"/>
          </a:xfrm>
          <a:prstGeom prst="rect">
            <a:avLst/>
          </a:prstGeom>
        </p:spPr>
      </p:pic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1115616" y="5085184"/>
            <a:ext cx="6624736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>
              <a:spcBef>
                <a:spcPct val="0"/>
              </a:spcBef>
            </a:pPr>
            <a:r>
              <a:rPr lang="en-US" altLang="zh-CN" sz="2000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This mask is very important for group statistical analysis!!!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4692349"/>
      </p:ext>
    </p:extLst>
  </p:cSld>
  <p:clrMapOvr>
    <a:masterClrMapping/>
  </p:clrMapOvr>
  <p:transition xmlns:p14="http://schemas.microsoft.com/office/powerpoint/2010/main" advTm="5170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04" y="836712"/>
            <a:ext cx="9144000" cy="6171884"/>
          </a:xfrm>
          <a:prstGeom prst="rect">
            <a:avLst/>
          </a:prstGeom>
        </p:spPr>
      </p:pic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17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Quality Control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5508104" y="4509120"/>
            <a:ext cx="2520280" cy="50405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792" y="2636912"/>
            <a:ext cx="3505200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4221088"/>
            <a:ext cx="5575300" cy="3467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5115342"/>
      </p:ext>
    </p:extLst>
  </p:cSld>
  <p:clrMapOvr>
    <a:masterClrMapping/>
  </p:clrMapOvr>
  <p:transition xmlns:p14="http://schemas.microsoft.com/office/powerpoint/2010/main" advTm="3972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04" y="836712"/>
            <a:ext cx="9144000" cy="6171884"/>
          </a:xfrm>
          <a:prstGeom prst="rect">
            <a:avLst/>
          </a:prstGeom>
        </p:spPr>
      </p:pic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Quality Control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5508104" y="4941168"/>
            <a:ext cx="2520280" cy="50405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1052736"/>
            <a:ext cx="6794500" cy="454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84" y="332656"/>
            <a:ext cx="7614979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7748555"/>
      </p:ext>
    </p:extLst>
  </p:cSld>
  <p:clrMapOvr>
    <a:masterClrMapping/>
  </p:clrMapOvr>
  <p:transition xmlns:p14="http://schemas.microsoft.com/office/powerpoint/2010/main" advTm="3813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04" y="836712"/>
            <a:ext cx="9144000" cy="6171884"/>
          </a:xfrm>
          <a:prstGeom prst="rect">
            <a:avLst/>
          </a:prstGeom>
        </p:spPr>
      </p:pic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19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Quality Control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5508104" y="5373216"/>
            <a:ext cx="2520280" cy="50405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16" y="2492896"/>
            <a:ext cx="5956300" cy="3416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8407688"/>
      </p:ext>
    </p:extLst>
  </p:cSld>
  <p:clrMapOvr>
    <a:masterClrMapping/>
  </p:clrMapOvr>
  <p:transition xmlns:p14="http://schemas.microsoft.com/office/powerpoint/2010/main" advTm="2975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413" y="333375"/>
            <a:ext cx="4608512" cy="1257300"/>
          </a:xfrm>
        </p:spPr>
        <p:txBody>
          <a:bodyPr/>
          <a:lstStyle/>
          <a:p>
            <a:r>
              <a:rPr lang="en-US" altLang="zh-CN" sz="4000">
                <a:solidFill>
                  <a:srgbClr val="FFFF00"/>
                </a:solidFill>
                <a:latin typeface="Arial Black" charset="0"/>
                <a:ea typeface="隶书" pitchFamily="49" charset="-122"/>
                <a:cs typeface="隶书" pitchFamily="49" charset="-122"/>
              </a:rPr>
              <a:t>Outline</a:t>
            </a:r>
          </a:p>
        </p:txBody>
      </p:sp>
      <p:sp>
        <p:nvSpPr>
          <p:cNvPr id="448515" name="Rectangle 3"/>
          <p:cNvSpPr>
            <a:spLocks noChangeArrowheads="1"/>
          </p:cNvSpPr>
          <p:nvPr/>
        </p:nvSpPr>
        <p:spPr bwMode="auto">
          <a:xfrm>
            <a:off x="1151632" y="1649799"/>
            <a:ext cx="8316912" cy="308289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4400" b="1" dirty="0" smtClean="0">
                <a:latin typeface="Times New Roman" pitchFamily="18" charset="0"/>
                <a:ea typeface="隶书" pitchFamily="49" charset="-122"/>
                <a:cs typeface="+mn-cs"/>
              </a:rPr>
              <a:t>  Quality Control</a:t>
            </a:r>
          </a:p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4400" b="1" dirty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4400" b="1" dirty="0" smtClean="0">
                <a:latin typeface="Times New Roman" pitchFamily="18" charset="0"/>
                <a:ea typeface="隶书" pitchFamily="49" charset="-122"/>
                <a:cs typeface="+mn-cs"/>
              </a:rPr>
              <a:t> Statistical </a:t>
            </a:r>
            <a:r>
              <a:rPr kumimoji="1" lang="en-US" altLang="zh-CN" sz="4400" b="1" dirty="0">
                <a:latin typeface="Times New Roman" pitchFamily="18" charset="0"/>
                <a:ea typeface="隶书" pitchFamily="49" charset="-122"/>
                <a:cs typeface="+mn-cs"/>
              </a:rPr>
              <a:t>Analysis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4400" b="1" dirty="0">
                <a:latin typeface="Times New Roman" pitchFamily="18" charset="0"/>
                <a:ea typeface="隶书" pitchFamily="49" charset="-122"/>
                <a:cs typeface="+mn-cs"/>
              </a:rPr>
              <a:t>  Results </a:t>
            </a:r>
            <a:r>
              <a:rPr kumimoji="1" lang="en-US" altLang="zh-CN" sz="4400" b="1" dirty="0" smtClean="0">
                <a:latin typeface="Times New Roman" pitchFamily="18" charset="0"/>
                <a:ea typeface="隶书" pitchFamily="49" charset="-122"/>
                <a:cs typeface="+mn-cs"/>
              </a:rPr>
              <a:t>Viewing</a:t>
            </a:r>
            <a:endParaRPr kumimoji="1" lang="en-US" altLang="zh-CN" sz="4400" b="1" dirty="0">
              <a:latin typeface="Times New Roman" pitchFamily="18" charset="0"/>
              <a:ea typeface="隶书" pitchFamily="49" charset="-122"/>
              <a:cs typeface="+mn-cs"/>
            </a:endParaRPr>
          </a:p>
        </p:txBody>
      </p:sp>
      <p:sp>
        <p:nvSpPr>
          <p:cNvPr id="448516" name="Line 4"/>
          <p:cNvSpPr>
            <a:spLocks noChangeShapeType="1"/>
          </p:cNvSpPr>
          <p:nvPr/>
        </p:nvSpPr>
        <p:spPr bwMode="auto">
          <a:xfrm>
            <a:off x="252413" y="2369879"/>
            <a:ext cx="647700" cy="0"/>
          </a:xfrm>
          <a:prstGeom prst="line">
            <a:avLst/>
          </a:prstGeom>
          <a:noFill/>
          <a:ln w="190500">
            <a:solidFill>
              <a:srgbClr val="FFFF00"/>
            </a:solidFill>
            <a:round/>
            <a:headEnd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1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36DF8E29-D3D1-8047-8A0E-8514FA07FBE0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2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1617634"/>
      </p:ext>
    </p:extLst>
  </p:cSld>
  <p:clrMapOvr>
    <a:masterClrMapping/>
  </p:clrMapOvr>
  <p:transition xmlns:p14="http://schemas.microsoft.com/office/powerpoint/2010/main" advTm="166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5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20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Quality Control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2368" y="4797152"/>
            <a:ext cx="5652120" cy="17991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489" y="5589240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Yan et al., 2013, Neuroimage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560" y="1556792"/>
            <a:ext cx="8352928" cy="3000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Ø"/>
            </a:pPr>
            <a:r>
              <a:rPr lang="en-US" dirty="0">
                <a:solidFill>
                  <a:srgbClr val="FFFFFF"/>
                </a:solidFill>
              </a:rPr>
              <a:t>Using the visual inspection step within DPARSF, subjects showing severe head motion in the </a:t>
            </a:r>
            <a:r>
              <a:rPr lang="en-US" dirty="0">
                <a:solidFill>
                  <a:srgbClr val="FFFF00"/>
                </a:solidFill>
              </a:rPr>
              <a:t>T1 image </a:t>
            </a:r>
            <a:r>
              <a:rPr lang="en-US" dirty="0">
                <a:solidFill>
                  <a:srgbClr val="FFFFFF"/>
                </a:solidFill>
              </a:rPr>
              <a:t>and subjects showing extremely poor </a:t>
            </a:r>
            <a:r>
              <a:rPr lang="en-US" dirty="0" smtClean="0">
                <a:solidFill>
                  <a:srgbClr val="FFFFFF"/>
                </a:solidFill>
              </a:rPr>
              <a:t>coverage </a:t>
            </a:r>
            <a:r>
              <a:rPr lang="en-US" dirty="0">
                <a:solidFill>
                  <a:srgbClr val="FFFFFF"/>
                </a:solidFill>
              </a:rPr>
              <a:t>in the </a:t>
            </a:r>
            <a:r>
              <a:rPr lang="en-US" dirty="0">
                <a:solidFill>
                  <a:srgbClr val="FFFF00"/>
                </a:solidFill>
              </a:rPr>
              <a:t>functional </a:t>
            </a:r>
            <a:r>
              <a:rPr lang="en-US" dirty="0" smtClean="0">
                <a:solidFill>
                  <a:srgbClr val="FFFF00"/>
                </a:solidFill>
              </a:rPr>
              <a:t>images</a:t>
            </a:r>
            <a:r>
              <a:rPr lang="en-US" dirty="0" smtClean="0">
                <a:solidFill>
                  <a:srgbClr val="FFFFFF"/>
                </a:solidFill>
              </a:rPr>
              <a:t>, </a:t>
            </a:r>
            <a:r>
              <a:rPr lang="en-US" dirty="0">
                <a:solidFill>
                  <a:srgbClr val="FFFFFF"/>
                </a:solidFill>
              </a:rPr>
              <a:t>as well as </a:t>
            </a:r>
            <a:r>
              <a:rPr lang="en-US" dirty="0" smtClean="0">
                <a:solidFill>
                  <a:srgbClr val="FFFFFF"/>
                </a:solidFill>
              </a:rPr>
              <a:t>subjects showing </a:t>
            </a:r>
            <a:r>
              <a:rPr lang="en-US" dirty="0">
                <a:solidFill>
                  <a:srgbClr val="FFFF00"/>
                </a:solidFill>
              </a:rPr>
              <a:t>bad registration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were excluded </a:t>
            </a:r>
            <a:endParaRPr lang="en-US" dirty="0" smtClean="0">
              <a:solidFill>
                <a:srgbClr val="FFFFFF"/>
              </a:solidFill>
            </a:endParaRPr>
          </a:p>
          <a:p>
            <a:pPr marL="285750" indent="-285750" algn="l">
              <a:buFont typeface="Wingdings" charset="2"/>
              <a:buChar char="Ø"/>
            </a:pPr>
            <a:r>
              <a:rPr lang="en-US" dirty="0">
                <a:solidFill>
                  <a:srgbClr val="FFFFFF"/>
                </a:solidFill>
              </a:rPr>
              <a:t>S</a:t>
            </a:r>
            <a:r>
              <a:rPr lang="en-US" dirty="0" smtClean="0">
                <a:solidFill>
                  <a:srgbClr val="FFFFFF"/>
                </a:solidFill>
              </a:rPr>
              <a:t>ubjects </a:t>
            </a:r>
            <a:r>
              <a:rPr lang="en-US" dirty="0">
                <a:solidFill>
                  <a:srgbClr val="FFFFFF"/>
                </a:solidFill>
              </a:rPr>
              <a:t>with </a:t>
            </a:r>
            <a:r>
              <a:rPr lang="en-US" dirty="0">
                <a:solidFill>
                  <a:srgbClr val="FFFF00"/>
                </a:solidFill>
              </a:rPr>
              <a:t>overlap with the group mask </a:t>
            </a:r>
            <a:r>
              <a:rPr lang="en-US" dirty="0">
                <a:solidFill>
                  <a:srgbClr val="FFFFFF"/>
                </a:solidFill>
              </a:rPr>
              <a:t>(voxels present at least </a:t>
            </a:r>
            <a:r>
              <a:rPr lang="en-US" dirty="0">
                <a:solidFill>
                  <a:srgbClr val="FFFF00"/>
                </a:solidFill>
              </a:rPr>
              <a:t>90%</a:t>
            </a:r>
            <a:r>
              <a:rPr lang="en-US" dirty="0">
                <a:solidFill>
                  <a:srgbClr val="FFFFFF"/>
                </a:solidFill>
              </a:rPr>
              <a:t> of the participants) less than </a:t>
            </a:r>
            <a:r>
              <a:rPr lang="en-US" dirty="0">
                <a:solidFill>
                  <a:srgbClr val="FFFF00"/>
                </a:solidFill>
              </a:rPr>
              <a:t>2*SD under the group mean </a:t>
            </a:r>
            <a:r>
              <a:rPr lang="en-US" dirty="0">
                <a:solidFill>
                  <a:srgbClr val="FFFFFF"/>
                </a:solidFill>
              </a:rPr>
              <a:t>overlap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(threshold: 92.2%) were </a:t>
            </a:r>
            <a:r>
              <a:rPr lang="en-US" dirty="0" smtClean="0">
                <a:solidFill>
                  <a:srgbClr val="FFFFFF"/>
                </a:solidFill>
              </a:rPr>
              <a:t>excluded</a:t>
            </a:r>
          </a:p>
          <a:p>
            <a:pPr marL="285750" indent="-285750" algn="l">
              <a:buFont typeface="Wingdings" charset="2"/>
              <a:buChar char="Ø"/>
            </a:pPr>
            <a:r>
              <a:rPr lang="en-US" dirty="0">
                <a:solidFill>
                  <a:srgbClr val="FFFFFF"/>
                </a:solidFill>
              </a:rPr>
              <a:t>S</a:t>
            </a:r>
            <a:r>
              <a:rPr lang="en-US" dirty="0" smtClean="0">
                <a:solidFill>
                  <a:srgbClr val="FFFFFF"/>
                </a:solidFill>
              </a:rPr>
              <a:t>ubjects </a:t>
            </a:r>
            <a:r>
              <a:rPr lang="en-US" dirty="0">
                <a:solidFill>
                  <a:srgbClr val="FFFFFF"/>
                </a:solidFill>
              </a:rPr>
              <a:t>with </a:t>
            </a:r>
            <a:r>
              <a:rPr lang="en-US" dirty="0">
                <a:solidFill>
                  <a:srgbClr val="FFFF00"/>
                </a:solidFill>
              </a:rPr>
              <a:t>motion</a:t>
            </a:r>
            <a:r>
              <a:rPr lang="en-US" dirty="0">
                <a:solidFill>
                  <a:srgbClr val="FFFFFF"/>
                </a:solidFill>
              </a:rPr>
              <a:t> (Mean FD </a:t>
            </a:r>
            <a:r>
              <a:rPr lang="en-US" dirty="0" err="1">
                <a:solidFill>
                  <a:srgbClr val="FFFFFF"/>
                </a:solidFill>
              </a:rPr>
              <a:t>Jenkinson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greater </a:t>
            </a:r>
            <a:r>
              <a:rPr lang="en-US" dirty="0">
                <a:solidFill>
                  <a:srgbClr val="FFFFFF"/>
                </a:solidFill>
              </a:rPr>
              <a:t>than </a:t>
            </a:r>
            <a:r>
              <a:rPr lang="en-US" dirty="0">
                <a:solidFill>
                  <a:srgbClr val="FFFF00"/>
                </a:solidFill>
              </a:rPr>
              <a:t>2*SD above the group mean</a:t>
            </a:r>
            <a:r>
              <a:rPr lang="en-US" dirty="0">
                <a:solidFill>
                  <a:srgbClr val="FFFFFF"/>
                </a:solidFill>
              </a:rPr>
              <a:t> motion (threshold: 0.192) were excluded 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3563193"/>
      </p:ext>
    </p:extLst>
  </p:cSld>
  <p:clrMapOvr>
    <a:masterClrMapping/>
  </p:clrMapOvr>
  <p:transition xmlns:p14="http://schemas.microsoft.com/office/powerpoint/2010/main" advTm="2505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413" y="333375"/>
            <a:ext cx="4608512" cy="1257300"/>
          </a:xfrm>
        </p:spPr>
        <p:txBody>
          <a:bodyPr/>
          <a:lstStyle/>
          <a:p>
            <a:r>
              <a:rPr lang="en-US" altLang="zh-CN" sz="4000">
                <a:solidFill>
                  <a:srgbClr val="FFFF00"/>
                </a:solidFill>
                <a:latin typeface="Arial Black" charset="0"/>
                <a:ea typeface="隶书" pitchFamily="49" charset="-122"/>
                <a:cs typeface="隶书" pitchFamily="49" charset="-122"/>
              </a:rPr>
              <a:t>Outline</a:t>
            </a:r>
          </a:p>
        </p:txBody>
      </p:sp>
      <p:sp>
        <p:nvSpPr>
          <p:cNvPr id="448515" name="Rectangle 3"/>
          <p:cNvSpPr>
            <a:spLocks noChangeArrowheads="1"/>
          </p:cNvSpPr>
          <p:nvPr/>
        </p:nvSpPr>
        <p:spPr bwMode="auto">
          <a:xfrm>
            <a:off x="1151632" y="1649799"/>
            <a:ext cx="8316912" cy="308289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4400" b="1" dirty="0" smtClean="0">
                <a:latin typeface="Times New Roman" pitchFamily="18" charset="0"/>
                <a:ea typeface="隶书" pitchFamily="49" charset="-122"/>
                <a:cs typeface="+mn-cs"/>
              </a:rPr>
              <a:t>  Quality Control</a:t>
            </a:r>
          </a:p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4400" b="1" dirty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4400" b="1" dirty="0" smtClean="0">
                <a:latin typeface="Times New Roman" pitchFamily="18" charset="0"/>
                <a:ea typeface="隶书" pitchFamily="49" charset="-122"/>
                <a:cs typeface="+mn-cs"/>
              </a:rPr>
              <a:t> Statistical </a:t>
            </a:r>
            <a:r>
              <a:rPr kumimoji="1" lang="en-US" altLang="zh-CN" sz="4400" b="1" dirty="0">
                <a:latin typeface="Times New Roman" pitchFamily="18" charset="0"/>
                <a:ea typeface="隶书" pitchFamily="49" charset="-122"/>
                <a:cs typeface="+mn-cs"/>
              </a:rPr>
              <a:t>Analysis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4400" b="1" dirty="0">
                <a:latin typeface="Times New Roman" pitchFamily="18" charset="0"/>
                <a:ea typeface="隶书" pitchFamily="49" charset="-122"/>
                <a:cs typeface="+mn-cs"/>
              </a:rPr>
              <a:t>  Results </a:t>
            </a:r>
            <a:r>
              <a:rPr kumimoji="1" lang="en-US" altLang="zh-CN" sz="4400" b="1" dirty="0" smtClean="0">
                <a:latin typeface="Times New Roman" pitchFamily="18" charset="0"/>
                <a:ea typeface="隶书" pitchFamily="49" charset="-122"/>
                <a:cs typeface="+mn-cs"/>
              </a:rPr>
              <a:t>Viewing</a:t>
            </a:r>
            <a:endParaRPr kumimoji="1" lang="en-US" altLang="zh-CN" sz="4400" b="1" dirty="0">
              <a:latin typeface="Times New Roman" pitchFamily="18" charset="0"/>
              <a:ea typeface="隶书" pitchFamily="49" charset="-122"/>
              <a:cs typeface="+mn-cs"/>
            </a:endParaRPr>
          </a:p>
        </p:txBody>
      </p:sp>
      <p:sp>
        <p:nvSpPr>
          <p:cNvPr id="448516" name="Line 4"/>
          <p:cNvSpPr>
            <a:spLocks noChangeShapeType="1"/>
          </p:cNvSpPr>
          <p:nvPr/>
        </p:nvSpPr>
        <p:spPr bwMode="auto">
          <a:xfrm>
            <a:off x="252413" y="3356992"/>
            <a:ext cx="647700" cy="0"/>
          </a:xfrm>
          <a:prstGeom prst="line">
            <a:avLst/>
          </a:prstGeom>
          <a:noFill/>
          <a:ln w="190500">
            <a:solidFill>
              <a:srgbClr val="FFFF00"/>
            </a:solidFill>
            <a:round/>
            <a:headEnd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1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36DF8E29-D3D1-8047-8A0E-8514FA07FBE0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21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4740832"/>
      </p:ext>
    </p:extLst>
  </p:cSld>
  <p:clrMapOvr>
    <a:masterClrMapping/>
  </p:clrMapOvr>
  <p:transition xmlns:p14="http://schemas.microsoft.com/office/powerpoint/2010/main" advTm="1664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-301453"/>
            <a:ext cx="4700558" cy="7690893"/>
          </a:xfrm>
          <a:prstGeom prst="rect">
            <a:avLst/>
          </a:prstGeom>
        </p:spPr>
      </p:pic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22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843808" y="4797152"/>
            <a:ext cx="3384376" cy="43204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073618"/>
      </p:ext>
    </p:extLst>
  </p:cSld>
  <p:clrMapOvr>
    <a:masterClrMapping/>
  </p:clrMapOvr>
  <p:transition xmlns:p14="http://schemas.microsoft.com/office/powerpoint/2010/main" advTm="2237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5700"/>
            <a:ext cx="9144000" cy="4523975"/>
          </a:xfrm>
          <a:prstGeom prst="rect">
            <a:avLst/>
          </a:prstGeom>
        </p:spPr>
      </p:pic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23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Statistical Analysis</a:t>
            </a:r>
            <a:endParaRPr lang="en-US" altLang="zh-CN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55700"/>
            <a:ext cx="9144000" cy="4523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8123108"/>
      </p:ext>
    </p:extLst>
  </p:cSld>
  <p:clrMapOvr>
    <a:masterClrMapping/>
  </p:clrMapOvr>
  <p:transition xmlns:p14="http://schemas.microsoft.com/office/powerpoint/2010/main" advTm="1996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64D37AA2-FEFA-4045-8353-CDBC19E76163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24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>
          <a:xfrm>
            <a:off x="2700338" y="260350"/>
            <a:ext cx="4895850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>
                <a:latin typeface="Arial" charset="0"/>
                <a:ea typeface="宋体" charset="0"/>
                <a:cs typeface="宋体" charset="0"/>
              </a:rPr>
              <a:t>One-Sample T-Test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179512" y="6237312"/>
            <a:ext cx="40324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6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Wang</a:t>
            </a:r>
            <a:r>
              <a:rPr lang="en-US" altLang="zh-CN" sz="1600" baseline="300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#</a:t>
            </a:r>
            <a:r>
              <a:rPr lang="en-US" altLang="zh-CN" sz="16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, Yan</a:t>
            </a:r>
            <a:r>
              <a:rPr lang="en-US" altLang="zh-CN" sz="1600" baseline="300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#</a:t>
            </a:r>
            <a:r>
              <a:rPr lang="en-US" altLang="zh-CN" sz="16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 et </a:t>
            </a:r>
            <a:r>
              <a:rPr lang="en-US" altLang="zh-CN" sz="1600" dirty="0">
                <a:solidFill>
                  <a:schemeClr val="tx2"/>
                </a:solidFill>
                <a:ea typeface="宋体" charset="0"/>
                <a:cs typeface="宋体" charset="0"/>
              </a:rPr>
              <a:t>al., </a:t>
            </a:r>
            <a:r>
              <a:rPr lang="en-US" altLang="zh-CN" sz="16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2011</a:t>
            </a:r>
            <a:r>
              <a:rPr lang="en-US" altLang="zh-CN" sz="1600" dirty="0" smtClean="0">
                <a:ea typeface="宋体" charset="0"/>
                <a:cs typeface="宋体" charset="0"/>
              </a:rPr>
              <a:t>, Hum Brain </a:t>
            </a:r>
            <a:r>
              <a:rPr lang="en-US" altLang="zh-CN" sz="1600" dirty="0" err="1" smtClean="0">
                <a:ea typeface="宋体" charset="0"/>
                <a:cs typeface="宋体" charset="0"/>
              </a:rPr>
              <a:t>Mapp</a:t>
            </a:r>
            <a:endParaRPr lang="en-US" altLang="zh-CN" sz="1600" dirty="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02" y="1556792"/>
            <a:ext cx="3999994" cy="40324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1548629"/>
            <a:ext cx="4032448" cy="40406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7808850"/>
      </p:ext>
    </p:extLst>
  </p:cSld>
  <p:clrMapOvr>
    <a:masterClrMapping/>
  </p:clrMapOvr>
  <p:transition xmlns:p14="http://schemas.microsoft.com/office/powerpoint/2010/main" advTm="61346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2536" y="1412776"/>
            <a:ext cx="9730672" cy="4824536"/>
          </a:xfrm>
          <a:prstGeom prst="rect">
            <a:avLst/>
          </a:prstGeom>
        </p:spPr>
      </p:pic>
      <p:sp>
        <p:nvSpPr>
          <p:cNvPr id="1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64D37AA2-FEFA-4045-8353-CDBC19E76163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25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>
          <a:xfrm>
            <a:off x="2700338" y="260350"/>
            <a:ext cx="4895850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>
                <a:latin typeface="Arial" charset="0"/>
                <a:ea typeface="宋体" charset="0"/>
                <a:cs typeface="宋体" charset="0"/>
              </a:rPr>
              <a:t>One-Sample T-Test</a:t>
            </a:r>
          </a:p>
        </p:txBody>
      </p:sp>
      <p:sp>
        <p:nvSpPr>
          <p:cNvPr id="1029125" name="Rectangle 5"/>
          <p:cNvSpPr>
            <a:spLocks noChangeArrowheads="1"/>
          </p:cNvSpPr>
          <p:nvPr/>
        </p:nvSpPr>
        <p:spPr bwMode="auto">
          <a:xfrm>
            <a:off x="2339752" y="3861049"/>
            <a:ext cx="720080" cy="21602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029126" name="Rectangle 6"/>
          <p:cNvSpPr>
            <a:spLocks noChangeArrowheads="1"/>
          </p:cNvSpPr>
          <p:nvPr/>
        </p:nvSpPr>
        <p:spPr bwMode="auto">
          <a:xfrm>
            <a:off x="323528" y="5517232"/>
            <a:ext cx="26289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85AEFF"/>
              </a:buClr>
              <a:buFont typeface="Wingdings" charset="0"/>
              <a:buNone/>
            </a:pPr>
            <a:r>
              <a:rPr lang="en-US" altLang="zh-CN" b="1" dirty="0" smtClean="0">
                <a:solidFill>
                  <a:srgbClr val="FFFFFF"/>
                </a:solidFill>
                <a:latin typeface="Verdana" charset="0"/>
                <a:ea typeface="宋体" charset="0"/>
                <a:cs typeface="宋体" charset="0"/>
              </a:rPr>
              <a:t>0 for z* images</a:t>
            </a:r>
          </a:p>
          <a:p>
            <a:pPr marL="342900" indent="-342900" algn="l">
              <a:spcBef>
                <a:spcPct val="20000"/>
              </a:spcBef>
              <a:buClr>
                <a:srgbClr val="85AEFF"/>
              </a:buClr>
              <a:buFont typeface="Wingdings" charset="0"/>
              <a:buNone/>
            </a:pPr>
            <a:r>
              <a:rPr lang="en-US" altLang="zh-CN" b="1" dirty="0" smtClean="0">
                <a:solidFill>
                  <a:srgbClr val="FFFFFF"/>
                </a:solidFill>
                <a:latin typeface="Verdana" charset="0"/>
                <a:ea typeface="宋体" charset="0"/>
                <a:cs typeface="宋体" charset="0"/>
              </a:rPr>
              <a:t>1 for m* images</a:t>
            </a:r>
          </a:p>
        </p:txBody>
      </p:sp>
      <p:sp>
        <p:nvSpPr>
          <p:cNvPr id="1029127" name="Rectangle 7"/>
          <p:cNvSpPr>
            <a:spLocks noChangeArrowheads="1"/>
          </p:cNvSpPr>
          <p:nvPr/>
        </p:nvSpPr>
        <p:spPr bwMode="auto">
          <a:xfrm>
            <a:off x="467544" y="3789040"/>
            <a:ext cx="1223963" cy="4333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029128" name="Rectangle 8"/>
          <p:cNvSpPr>
            <a:spLocks noChangeArrowheads="1"/>
          </p:cNvSpPr>
          <p:nvPr/>
        </p:nvSpPr>
        <p:spPr bwMode="auto">
          <a:xfrm>
            <a:off x="3275856" y="5589240"/>
            <a:ext cx="252095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85AEFF"/>
              </a:buClr>
              <a:buFont typeface="Wingdings" charset="0"/>
              <a:buNone/>
            </a:pPr>
            <a:r>
              <a:rPr lang="en-US" altLang="zh-CN" b="1" dirty="0" smtClean="0">
                <a:solidFill>
                  <a:srgbClr val="FFFFFF"/>
                </a:solidFill>
                <a:latin typeface="Verdana" charset="0"/>
                <a:ea typeface="宋体" charset="0"/>
                <a:cs typeface="宋体" charset="0"/>
              </a:rPr>
              <a:t>T Statistic Image</a:t>
            </a:r>
          </a:p>
        </p:txBody>
      </p:sp>
      <p:sp>
        <p:nvSpPr>
          <p:cNvPr id="1029129" name="Rectangle 9"/>
          <p:cNvSpPr>
            <a:spLocks noChangeArrowheads="1"/>
          </p:cNvSpPr>
          <p:nvPr/>
        </p:nvSpPr>
        <p:spPr bwMode="auto">
          <a:xfrm>
            <a:off x="3419872" y="4941168"/>
            <a:ext cx="1152525" cy="4333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029130" name="Rectangle 10"/>
          <p:cNvSpPr>
            <a:spLocks noChangeArrowheads="1"/>
          </p:cNvSpPr>
          <p:nvPr/>
        </p:nvSpPr>
        <p:spPr bwMode="auto">
          <a:xfrm>
            <a:off x="3419872" y="4365104"/>
            <a:ext cx="5184576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029131" name="Rectangle 11"/>
          <p:cNvSpPr>
            <a:spLocks noChangeArrowheads="1"/>
          </p:cNvSpPr>
          <p:nvPr/>
        </p:nvSpPr>
        <p:spPr bwMode="auto">
          <a:xfrm>
            <a:off x="6948264" y="5517232"/>
            <a:ext cx="18732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85AEFF"/>
              </a:buClr>
              <a:buFont typeface="Wingdings" charset="0"/>
              <a:buNone/>
            </a:pPr>
            <a:r>
              <a:rPr lang="en-US" altLang="zh-CN" sz="2000" b="1" dirty="0" smtClean="0">
                <a:solidFill>
                  <a:srgbClr val="FFFFFF"/>
                </a:solidFill>
                <a:latin typeface="Verdana" charset="0"/>
                <a:ea typeface="宋体" charset="0"/>
                <a:cs typeface="宋体" charset="0"/>
              </a:rPr>
              <a:t>Group Mask</a:t>
            </a:r>
          </a:p>
        </p:txBody>
      </p:sp>
      <p:sp>
        <p:nvSpPr>
          <p:cNvPr id="1029136" name="Rectangle 16"/>
          <p:cNvSpPr>
            <a:spLocks noChangeArrowheads="1"/>
          </p:cNvSpPr>
          <p:nvPr/>
        </p:nvSpPr>
        <p:spPr bwMode="auto">
          <a:xfrm>
            <a:off x="395536" y="2420888"/>
            <a:ext cx="2735263" cy="3603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029137" name="Rectangle 17"/>
          <p:cNvSpPr>
            <a:spLocks noChangeArrowheads="1"/>
          </p:cNvSpPr>
          <p:nvPr/>
        </p:nvSpPr>
        <p:spPr bwMode="auto">
          <a:xfrm>
            <a:off x="3419872" y="4581128"/>
            <a:ext cx="5184576" cy="4333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7517023"/>
      </p:ext>
    </p:extLst>
  </p:cSld>
  <p:clrMapOvr>
    <a:masterClrMapping/>
  </p:clrMapOvr>
  <p:transition xmlns:p14="http://schemas.microsoft.com/office/powerpoint/2010/main" advTm="6134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9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9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9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9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125" grpId="0" animBg="1"/>
      <p:bldP spid="1029125" grpId="1" animBg="1"/>
      <p:bldP spid="1029126" grpId="0"/>
      <p:bldP spid="1029126" grpId="1"/>
      <p:bldP spid="1029127" grpId="0" animBg="1"/>
      <p:bldP spid="1029127" grpId="1" animBg="1"/>
      <p:bldP spid="1029128" grpId="0"/>
      <p:bldP spid="1029129" grpId="0" animBg="1"/>
      <p:bldP spid="1029130" grpId="0" animBg="1"/>
      <p:bldP spid="1029130" grpId="1" animBg="1"/>
      <p:bldP spid="1029131" grpId="0"/>
      <p:bldP spid="1029131" grpId="1"/>
      <p:bldP spid="1029136" grpId="0" animBg="1"/>
      <p:bldP spid="1029136" grpId="1" animBg="1"/>
      <p:bldP spid="1029137" grpId="0" animBg="1"/>
      <p:bldP spid="102913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7ADA59BD-17AD-7345-B5DD-9688C4023F82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26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title"/>
          </p:nvPr>
        </p:nvSpPr>
        <p:spPr>
          <a:xfrm>
            <a:off x="2700338" y="260350"/>
            <a:ext cx="4895850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>
                <a:latin typeface="Arial" charset="0"/>
                <a:ea typeface="宋体" charset="0"/>
                <a:cs typeface="宋体" charset="0"/>
              </a:rPr>
              <a:t>Two-Sample T-Test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1340768"/>
            <a:ext cx="6182900" cy="4824536"/>
          </a:xfrm>
          <a:prstGeom prst="rect">
            <a:avLst/>
          </a:prstGeom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79512" y="6453336"/>
            <a:ext cx="40324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6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Wang</a:t>
            </a:r>
            <a:r>
              <a:rPr lang="en-US" altLang="zh-CN" sz="1600" baseline="300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#</a:t>
            </a:r>
            <a:r>
              <a:rPr lang="en-US" altLang="zh-CN" sz="16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, Yan</a:t>
            </a:r>
            <a:r>
              <a:rPr lang="en-US" altLang="zh-CN" sz="1600" baseline="300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#</a:t>
            </a:r>
            <a:r>
              <a:rPr lang="en-US" altLang="zh-CN" sz="16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 et </a:t>
            </a:r>
            <a:r>
              <a:rPr lang="en-US" altLang="zh-CN" sz="1600" dirty="0">
                <a:solidFill>
                  <a:schemeClr val="tx2"/>
                </a:solidFill>
                <a:ea typeface="宋体" charset="0"/>
                <a:cs typeface="宋体" charset="0"/>
              </a:rPr>
              <a:t>al., </a:t>
            </a:r>
            <a:r>
              <a:rPr lang="en-US" altLang="zh-CN" sz="16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2011</a:t>
            </a:r>
            <a:r>
              <a:rPr lang="en-US" altLang="zh-CN" sz="1600" dirty="0" smtClean="0">
                <a:ea typeface="宋体" charset="0"/>
                <a:cs typeface="宋体" charset="0"/>
              </a:rPr>
              <a:t>, Hum Brain </a:t>
            </a:r>
            <a:r>
              <a:rPr lang="en-US" altLang="zh-CN" sz="1600" dirty="0" err="1" smtClean="0">
                <a:ea typeface="宋体" charset="0"/>
                <a:cs typeface="宋体" charset="0"/>
              </a:rPr>
              <a:t>Mapp</a:t>
            </a:r>
            <a:endParaRPr lang="en-US" altLang="zh-CN" sz="1600" dirty="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9432365"/>
      </p:ext>
    </p:extLst>
  </p:cSld>
  <p:clrMapOvr>
    <a:masterClrMapping/>
  </p:clrMapOvr>
  <p:transition xmlns:p14="http://schemas.microsoft.com/office/powerpoint/2010/main" advTm="16235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1484784"/>
            <a:ext cx="9440204" cy="4680520"/>
          </a:xfrm>
          <a:prstGeom prst="rect">
            <a:avLst/>
          </a:prstGeom>
        </p:spPr>
      </p:pic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7ADA59BD-17AD-7345-B5DD-9688C4023F82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27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title"/>
          </p:nvPr>
        </p:nvSpPr>
        <p:spPr>
          <a:xfrm>
            <a:off x="2700338" y="260350"/>
            <a:ext cx="4895850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>
                <a:latin typeface="Arial" charset="0"/>
                <a:ea typeface="宋体" charset="0"/>
                <a:cs typeface="宋体" charset="0"/>
              </a:rPr>
              <a:t>Two-Sample T-Test</a:t>
            </a:r>
          </a:p>
        </p:txBody>
      </p:sp>
      <p:sp>
        <p:nvSpPr>
          <p:cNvPr id="1037316" name="Rectangle 4"/>
          <p:cNvSpPr>
            <a:spLocks noChangeArrowheads="1"/>
          </p:cNvSpPr>
          <p:nvPr/>
        </p:nvSpPr>
        <p:spPr bwMode="auto">
          <a:xfrm>
            <a:off x="2411760" y="3861049"/>
            <a:ext cx="720080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37318" name="Rectangle 6"/>
          <p:cNvSpPr>
            <a:spLocks noChangeArrowheads="1"/>
          </p:cNvSpPr>
          <p:nvPr/>
        </p:nvSpPr>
        <p:spPr bwMode="auto">
          <a:xfrm>
            <a:off x="539552" y="2492896"/>
            <a:ext cx="2520280" cy="3603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37323" name="Rectangle 11"/>
          <p:cNvSpPr>
            <a:spLocks noChangeArrowheads="1"/>
          </p:cNvSpPr>
          <p:nvPr/>
        </p:nvSpPr>
        <p:spPr bwMode="auto">
          <a:xfrm>
            <a:off x="971550" y="6019800"/>
            <a:ext cx="7634288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>
                <a:solidFill>
                  <a:schemeClr val="tx2"/>
                </a:solidFill>
                <a:latin typeface="Verdana" charset="0"/>
              </a:rPr>
              <a:t>T Statistic Image: positive corresponds to the mean of Group 1 is greater than the mean of Group 2</a:t>
            </a:r>
          </a:p>
        </p:txBody>
      </p:sp>
      <p:sp>
        <p:nvSpPr>
          <p:cNvPr id="1037324" name="Rectangle 12"/>
          <p:cNvSpPr>
            <a:spLocks noChangeArrowheads="1"/>
          </p:cNvSpPr>
          <p:nvPr/>
        </p:nvSpPr>
        <p:spPr bwMode="auto">
          <a:xfrm>
            <a:off x="3491880" y="4941168"/>
            <a:ext cx="1008063" cy="2873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0056996"/>
      </p:ext>
    </p:extLst>
  </p:cSld>
  <p:clrMapOvr>
    <a:masterClrMapping/>
  </p:clrMapOvr>
  <p:transition xmlns:p14="http://schemas.microsoft.com/office/powerpoint/2010/main" advTm="1623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7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7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7316" grpId="0" animBg="1"/>
      <p:bldP spid="1037316" grpId="1" animBg="1"/>
      <p:bldP spid="1037318" grpId="0" animBg="1"/>
      <p:bldP spid="1037318" grpId="1" animBg="1"/>
      <p:bldP spid="1037323" grpId="0"/>
      <p:bldP spid="10373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0528" y="1484784"/>
            <a:ext cx="9324528" cy="4613291"/>
          </a:xfrm>
          <a:prstGeom prst="rect">
            <a:avLst/>
          </a:prstGeom>
        </p:spPr>
      </p:pic>
      <p:sp>
        <p:nvSpPr>
          <p:cNvPr id="12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488BD75-A5CC-9B4C-95FF-AFEB676C3969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28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title"/>
          </p:nvPr>
        </p:nvSpPr>
        <p:spPr>
          <a:xfrm>
            <a:off x="2700338" y="260350"/>
            <a:ext cx="4895850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>
                <a:latin typeface="Arial" charset="0"/>
                <a:ea typeface="宋体" charset="0"/>
                <a:cs typeface="宋体" charset="0"/>
              </a:rPr>
              <a:t>Two-Sample T-Test</a:t>
            </a:r>
          </a:p>
        </p:txBody>
      </p:sp>
      <p:sp>
        <p:nvSpPr>
          <p:cNvPr id="1035269" name="Rectangle 5"/>
          <p:cNvSpPr>
            <a:spLocks noChangeArrowheads="1"/>
          </p:cNvSpPr>
          <p:nvPr/>
        </p:nvSpPr>
        <p:spPr bwMode="auto">
          <a:xfrm>
            <a:off x="250825" y="5805488"/>
            <a:ext cx="842486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>
                <a:solidFill>
                  <a:schemeClr val="tx2"/>
                </a:solidFill>
                <a:latin typeface="Verdana" charset="0"/>
              </a:rPr>
              <a:t>Two-Sample T-Test with covariates: e.g. gray matter proportion images (</a:t>
            </a:r>
            <a:r>
              <a:rPr lang="fr-FR" altLang="zh-CN">
                <a:solidFill>
                  <a:schemeClr val="tx2"/>
                </a:solidFill>
                <a:latin typeface="Verdana" charset="0"/>
              </a:rPr>
              <a:t>Oakes et al., 2007, Neuroimage</a:t>
            </a:r>
            <a:r>
              <a:rPr lang="en-US" altLang="zh-CN">
                <a:solidFill>
                  <a:schemeClr val="tx2"/>
                </a:solidFill>
                <a:latin typeface="Verdana" charset="0"/>
              </a:rPr>
              <a:t>)</a:t>
            </a:r>
          </a:p>
        </p:txBody>
      </p:sp>
      <p:sp>
        <p:nvSpPr>
          <p:cNvPr id="1035270" name="Rectangle 6"/>
          <p:cNvSpPr>
            <a:spLocks noChangeArrowheads="1"/>
          </p:cNvSpPr>
          <p:nvPr/>
        </p:nvSpPr>
        <p:spPr bwMode="auto">
          <a:xfrm>
            <a:off x="5004049" y="3789040"/>
            <a:ext cx="792088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35271" name="Rectangle 7"/>
          <p:cNvSpPr>
            <a:spLocks noChangeArrowheads="1"/>
          </p:cNvSpPr>
          <p:nvPr/>
        </p:nvSpPr>
        <p:spPr bwMode="auto">
          <a:xfrm>
            <a:off x="2339975" y="6165304"/>
            <a:ext cx="633571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 dirty="0">
                <a:solidFill>
                  <a:schemeClr val="tx2"/>
                </a:solidFill>
                <a:latin typeface="Verdana" charset="0"/>
              </a:rPr>
              <a:t>Other covariate can be also specified as text files. (E.g. </a:t>
            </a:r>
            <a:r>
              <a:rPr lang="en-US" altLang="zh-CN" dirty="0" smtClean="0">
                <a:latin typeface="Verdana" charset="0"/>
              </a:rPr>
              <a:t>head motion (mean FD), </a:t>
            </a:r>
            <a:r>
              <a:rPr lang="en-US" altLang="zh-CN" dirty="0" smtClean="0">
                <a:solidFill>
                  <a:schemeClr val="tx2"/>
                </a:solidFill>
                <a:latin typeface="Verdana" charset="0"/>
              </a:rPr>
              <a:t>age</a:t>
            </a:r>
            <a:r>
              <a:rPr lang="en-US" altLang="zh-CN" dirty="0">
                <a:solidFill>
                  <a:schemeClr val="tx2"/>
                </a:solidFill>
                <a:latin typeface="Verdana" charset="0"/>
              </a:rPr>
              <a:t>, </a:t>
            </a:r>
            <a:r>
              <a:rPr lang="en-US" altLang="zh-CN" dirty="0" smtClean="0">
                <a:solidFill>
                  <a:schemeClr val="tx2"/>
                </a:solidFill>
                <a:latin typeface="Verdana" charset="0"/>
              </a:rPr>
              <a:t>sex etc</a:t>
            </a:r>
            <a:r>
              <a:rPr lang="en-US" altLang="zh-CN" dirty="0">
                <a:solidFill>
                  <a:schemeClr val="tx2"/>
                </a:solidFill>
                <a:latin typeface="Verdana" charset="0"/>
              </a:rPr>
              <a:t>.)</a:t>
            </a:r>
          </a:p>
        </p:txBody>
      </p:sp>
      <p:sp>
        <p:nvSpPr>
          <p:cNvPr id="1035272" name="Rectangle 8"/>
          <p:cNvSpPr>
            <a:spLocks noChangeArrowheads="1"/>
          </p:cNvSpPr>
          <p:nvPr/>
        </p:nvSpPr>
        <p:spPr bwMode="auto">
          <a:xfrm>
            <a:off x="5868144" y="2276872"/>
            <a:ext cx="2592288" cy="1800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35273" name="Rectangle 9"/>
          <p:cNvSpPr>
            <a:spLocks noChangeArrowheads="1"/>
          </p:cNvSpPr>
          <p:nvPr/>
        </p:nvSpPr>
        <p:spPr bwMode="auto">
          <a:xfrm>
            <a:off x="3131840" y="2492896"/>
            <a:ext cx="2592288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35279" name="Rectangle 15"/>
          <p:cNvSpPr>
            <a:spLocks noChangeArrowheads="1"/>
          </p:cNvSpPr>
          <p:nvPr/>
        </p:nvSpPr>
        <p:spPr bwMode="auto">
          <a:xfrm>
            <a:off x="323850" y="6092825"/>
            <a:ext cx="842486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 dirty="0">
                <a:solidFill>
                  <a:schemeClr val="tx2"/>
                </a:solidFill>
                <a:latin typeface="Verdana" charset="0"/>
              </a:rPr>
              <a:t>Please make sure the correspondence between the group images and </a:t>
            </a:r>
            <a:r>
              <a:rPr lang="en-US" altLang="zh-CN" dirty="0" smtClean="0">
                <a:solidFill>
                  <a:schemeClr val="tx2"/>
                </a:solidFill>
                <a:latin typeface="Verdana" charset="0"/>
              </a:rPr>
              <a:t>the </a:t>
            </a:r>
            <a:r>
              <a:rPr lang="en-US" altLang="zh-CN" dirty="0">
                <a:solidFill>
                  <a:schemeClr val="tx2"/>
                </a:solidFill>
                <a:latin typeface="Verdana" charset="0"/>
              </a:rPr>
              <a:t>covariate images: </a:t>
            </a:r>
            <a:r>
              <a:rPr lang="en-US" altLang="zh-CN" dirty="0">
                <a:solidFill>
                  <a:srgbClr val="FFFF00"/>
                </a:solidFill>
                <a:latin typeface="Verdana" charset="0"/>
              </a:rPr>
              <a:t>order and voxel size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5445224"/>
            <a:ext cx="4114800" cy="495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7700747"/>
      </p:ext>
    </p:extLst>
  </p:cSld>
  <p:clrMapOvr>
    <a:masterClrMapping/>
  </p:clrMapOvr>
  <p:transition xmlns:p14="http://schemas.microsoft.com/office/powerpoint/2010/main" advTm="4883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35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35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5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5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35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35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269" grpId="0"/>
      <p:bldP spid="1035269" grpId="1"/>
      <p:bldP spid="1035270" grpId="0" animBg="1"/>
      <p:bldP spid="1035270" grpId="1" animBg="1"/>
      <p:bldP spid="1035271" grpId="0"/>
      <p:bldP spid="1035272" grpId="0" animBg="1"/>
      <p:bldP spid="1035273" grpId="0" animBg="1"/>
      <p:bldP spid="1035273" grpId="1" animBg="1"/>
      <p:bldP spid="1035279" grpId="0"/>
      <p:bldP spid="1035279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4680C441-8410-C348-BA37-4A484602F748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29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title"/>
          </p:nvPr>
        </p:nvSpPr>
        <p:spPr>
          <a:xfrm>
            <a:off x="2700338" y="260350"/>
            <a:ext cx="4895850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>
                <a:latin typeface="Arial" charset="0"/>
                <a:ea typeface="宋体" charset="0"/>
                <a:cs typeface="宋体" charset="0"/>
              </a:rPr>
              <a:t>Paired T-Test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1484784"/>
            <a:ext cx="7863273" cy="43204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4791" y="6273800"/>
            <a:ext cx="2803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Yan et al., 2009. </a:t>
            </a:r>
            <a:r>
              <a:rPr lang="en-US" dirty="0" err="1" smtClean="0"/>
              <a:t>PLoS</a:t>
            </a:r>
            <a:r>
              <a:rPr lang="en-US" dirty="0" smtClean="0"/>
              <a:t> ONE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6704490"/>
      </p:ext>
    </p:extLst>
  </p:cSld>
  <p:clrMapOvr>
    <a:masterClrMapping/>
  </p:clrMapOvr>
  <p:transition xmlns:p14="http://schemas.microsoft.com/office/powerpoint/2010/main" advTm="22977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3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280" y="116632"/>
            <a:ext cx="4686976" cy="6858000"/>
          </a:xfrm>
          <a:prstGeom prst="rect">
            <a:avLst/>
          </a:prstGeom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843808" y="3933056"/>
            <a:ext cx="3384376" cy="43204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6824107"/>
      </p:ext>
    </p:extLst>
  </p:cSld>
  <p:clrMapOvr>
    <a:masterClrMapping/>
  </p:clrMapOvr>
  <p:transition xmlns:p14="http://schemas.microsoft.com/office/powerpoint/2010/main" advTm="1212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5700"/>
            <a:ext cx="9144000" cy="4533660"/>
          </a:xfrm>
          <a:prstGeom prst="rect">
            <a:avLst/>
          </a:prstGeom>
        </p:spPr>
      </p:pic>
      <p:sp>
        <p:nvSpPr>
          <p:cNvPr id="1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4680C441-8410-C348-BA37-4A484602F748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30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title"/>
          </p:nvPr>
        </p:nvSpPr>
        <p:spPr>
          <a:xfrm>
            <a:off x="2700338" y="260350"/>
            <a:ext cx="4895850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>
                <a:latin typeface="Arial" charset="0"/>
                <a:ea typeface="宋体" charset="0"/>
                <a:cs typeface="宋体" charset="0"/>
              </a:rPr>
              <a:t>Paired T-Test</a:t>
            </a:r>
          </a:p>
        </p:txBody>
      </p:sp>
      <p:sp>
        <p:nvSpPr>
          <p:cNvPr id="1039364" name="Rectangle 4"/>
          <p:cNvSpPr>
            <a:spLocks noChangeArrowheads="1"/>
          </p:cNvSpPr>
          <p:nvPr/>
        </p:nvSpPr>
        <p:spPr bwMode="auto">
          <a:xfrm>
            <a:off x="2411760" y="3429000"/>
            <a:ext cx="792088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39365" name="Rectangle 5"/>
          <p:cNvSpPr>
            <a:spLocks noChangeArrowheads="1"/>
          </p:cNvSpPr>
          <p:nvPr/>
        </p:nvSpPr>
        <p:spPr bwMode="auto">
          <a:xfrm>
            <a:off x="-36512" y="5373216"/>
            <a:ext cx="5328592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 dirty="0">
                <a:solidFill>
                  <a:schemeClr val="tx2"/>
                </a:solidFill>
                <a:latin typeface="Verdana" charset="0"/>
              </a:rPr>
              <a:t>Condition 1 – Condition </a:t>
            </a:r>
            <a:r>
              <a:rPr lang="en-US" altLang="zh-CN" dirty="0" smtClean="0">
                <a:solidFill>
                  <a:schemeClr val="tx2"/>
                </a:solidFill>
                <a:latin typeface="Verdana" charset="0"/>
              </a:rPr>
              <a:t>2</a:t>
            </a:r>
            <a:endParaRPr lang="en-US" altLang="zh-CN" dirty="0">
              <a:solidFill>
                <a:schemeClr val="tx2"/>
              </a:solidFill>
              <a:latin typeface="Verdana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 dirty="0">
                <a:solidFill>
                  <a:schemeClr val="tx2"/>
                </a:solidFill>
                <a:latin typeface="Verdana" charset="0"/>
              </a:rPr>
              <a:t>Please make </a:t>
            </a:r>
            <a:r>
              <a:rPr lang="en-US" altLang="zh-CN" dirty="0" smtClean="0">
                <a:solidFill>
                  <a:schemeClr val="tx2"/>
                </a:solidFill>
                <a:latin typeface="Verdana" charset="0"/>
              </a:rPr>
              <a:t>sure the correspondence</a:t>
            </a:r>
            <a:endParaRPr lang="en-US" altLang="zh-CN" dirty="0">
              <a:solidFill>
                <a:schemeClr val="tx2"/>
              </a:solidFill>
              <a:latin typeface="Verdana" charset="0"/>
            </a:endParaRPr>
          </a:p>
        </p:txBody>
      </p:sp>
      <p:sp>
        <p:nvSpPr>
          <p:cNvPr id="1039366" name="Rectangle 6"/>
          <p:cNvSpPr>
            <a:spLocks noChangeArrowheads="1"/>
          </p:cNvSpPr>
          <p:nvPr/>
        </p:nvSpPr>
        <p:spPr bwMode="auto">
          <a:xfrm>
            <a:off x="611560" y="2060848"/>
            <a:ext cx="2592288" cy="4333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39367" name="Rectangle 7"/>
          <p:cNvSpPr>
            <a:spLocks noChangeArrowheads="1"/>
          </p:cNvSpPr>
          <p:nvPr/>
        </p:nvSpPr>
        <p:spPr bwMode="auto">
          <a:xfrm>
            <a:off x="5004048" y="5085184"/>
            <a:ext cx="252095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 dirty="0">
                <a:solidFill>
                  <a:schemeClr val="tx2"/>
                </a:solidFill>
                <a:latin typeface="Verdana" charset="0"/>
              </a:rPr>
              <a:t>T Statistic Image</a:t>
            </a:r>
          </a:p>
        </p:txBody>
      </p:sp>
      <p:sp>
        <p:nvSpPr>
          <p:cNvPr id="1039368" name="Rectangle 8"/>
          <p:cNvSpPr>
            <a:spLocks noChangeArrowheads="1"/>
          </p:cNvSpPr>
          <p:nvPr/>
        </p:nvSpPr>
        <p:spPr bwMode="auto">
          <a:xfrm>
            <a:off x="3419872" y="4437112"/>
            <a:ext cx="1152525" cy="358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1482066"/>
      </p:ext>
    </p:extLst>
  </p:cSld>
  <p:clrMapOvr>
    <a:masterClrMapping/>
  </p:clrMapOvr>
  <p:transition xmlns:p14="http://schemas.microsoft.com/office/powerpoint/2010/main" advTm="2297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9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9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9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9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9364" grpId="0" animBg="1"/>
      <p:bldP spid="1039364" grpId="1" animBg="1"/>
      <p:bldP spid="1039365" grpId="0"/>
      <p:bldP spid="1039365" grpId="1"/>
      <p:bldP spid="1039366" grpId="0" animBg="1"/>
      <p:bldP spid="1039366" grpId="1" animBg="1"/>
      <p:bldP spid="1039367" grpId="0"/>
      <p:bldP spid="103936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64D37AA2-FEFA-4045-8353-CDBC19E76163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31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>
          <a:xfrm>
            <a:off x="2700338" y="260350"/>
            <a:ext cx="4895850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 dirty="0">
                <a:latin typeface="Arial" charset="0"/>
                <a:ea typeface="宋体" charset="0"/>
                <a:cs typeface="宋体" charset="0"/>
              </a:rPr>
              <a:t>ANOVA or ANCOVA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74666"/>
            <a:ext cx="9144000" cy="4518630"/>
          </a:xfrm>
          <a:prstGeom prst="rect">
            <a:avLst/>
          </a:prstGeom>
        </p:spPr>
      </p:pic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179512" y="6237312"/>
            <a:ext cx="40324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6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Wang</a:t>
            </a:r>
            <a:r>
              <a:rPr lang="en-US" altLang="zh-CN" sz="1600" baseline="300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#</a:t>
            </a:r>
            <a:r>
              <a:rPr lang="en-US" altLang="zh-CN" sz="16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, Yan</a:t>
            </a:r>
            <a:r>
              <a:rPr lang="en-US" altLang="zh-CN" sz="1600" baseline="300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#</a:t>
            </a:r>
            <a:r>
              <a:rPr lang="en-US" altLang="zh-CN" sz="16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 et </a:t>
            </a:r>
            <a:r>
              <a:rPr lang="en-US" altLang="zh-CN" sz="1600" dirty="0">
                <a:solidFill>
                  <a:schemeClr val="tx2"/>
                </a:solidFill>
                <a:ea typeface="宋体" charset="0"/>
                <a:cs typeface="宋体" charset="0"/>
              </a:rPr>
              <a:t>al., </a:t>
            </a:r>
            <a:r>
              <a:rPr lang="en-US" altLang="zh-CN" sz="16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2011</a:t>
            </a:r>
            <a:r>
              <a:rPr lang="en-US" altLang="zh-CN" sz="1600" dirty="0" smtClean="0">
                <a:ea typeface="宋体" charset="0"/>
                <a:cs typeface="宋体" charset="0"/>
              </a:rPr>
              <a:t>, Hum Brain </a:t>
            </a:r>
            <a:r>
              <a:rPr lang="en-US" altLang="zh-CN" sz="1600" dirty="0" err="1" smtClean="0">
                <a:ea typeface="宋体" charset="0"/>
                <a:cs typeface="宋体" charset="0"/>
              </a:rPr>
              <a:t>Mapp</a:t>
            </a:r>
            <a:endParaRPr lang="en-US" altLang="zh-CN" sz="1600" dirty="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6094712"/>
      </p:ext>
    </p:extLst>
  </p:cSld>
  <p:clrMapOvr>
    <a:masterClrMapping/>
  </p:clrMapOvr>
  <p:transition xmlns:p14="http://schemas.microsoft.com/office/powerpoint/2010/main" advTm="61346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64D37AA2-FEFA-4045-8353-CDBC19E76163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32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>
          <a:xfrm>
            <a:off x="2700338" y="260350"/>
            <a:ext cx="4895850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 dirty="0">
                <a:latin typeface="Arial" charset="0"/>
                <a:ea typeface="宋体" charset="0"/>
                <a:cs typeface="宋体" charset="0"/>
              </a:rPr>
              <a:t>ANOVA or ANCOVA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179512" y="6453336"/>
            <a:ext cx="40324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6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Wang</a:t>
            </a:r>
            <a:r>
              <a:rPr lang="en-US" altLang="zh-CN" sz="1600" baseline="300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#</a:t>
            </a:r>
            <a:r>
              <a:rPr lang="en-US" altLang="zh-CN" sz="16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, Yan</a:t>
            </a:r>
            <a:r>
              <a:rPr lang="en-US" altLang="zh-CN" sz="1600" baseline="300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#</a:t>
            </a:r>
            <a:r>
              <a:rPr lang="en-US" altLang="zh-CN" sz="16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 et </a:t>
            </a:r>
            <a:r>
              <a:rPr lang="en-US" altLang="zh-CN" sz="1600" dirty="0">
                <a:solidFill>
                  <a:schemeClr val="tx2"/>
                </a:solidFill>
                <a:ea typeface="宋体" charset="0"/>
                <a:cs typeface="宋体" charset="0"/>
              </a:rPr>
              <a:t>al., </a:t>
            </a:r>
            <a:r>
              <a:rPr lang="en-US" altLang="zh-CN" sz="16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2011</a:t>
            </a:r>
            <a:r>
              <a:rPr lang="en-US" altLang="zh-CN" sz="1600" dirty="0" smtClean="0">
                <a:ea typeface="宋体" charset="0"/>
                <a:cs typeface="宋体" charset="0"/>
              </a:rPr>
              <a:t>, Hum Brain </a:t>
            </a:r>
            <a:r>
              <a:rPr lang="en-US" altLang="zh-CN" sz="1600" dirty="0" err="1" smtClean="0">
                <a:ea typeface="宋体" charset="0"/>
                <a:cs typeface="宋体" charset="0"/>
              </a:rPr>
              <a:t>Mapp</a:t>
            </a:r>
            <a:endParaRPr lang="en-US" altLang="zh-CN" sz="1600" dirty="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1340768"/>
            <a:ext cx="7656624" cy="50405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2478176"/>
      </p:ext>
    </p:extLst>
  </p:cSld>
  <p:clrMapOvr>
    <a:masterClrMapping/>
  </p:clrMapOvr>
  <p:transition xmlns:p14="http://schemas.microsoft.com/office/powerpoint/2010/main" advTm="61346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2008" y="1196752"/>
            <a:ext cx="9324528" cy="4613291"/>
          </a:xfrm>
          <a:prstGeom prst="rect">
            <a:avLst/>
          </a:prstGeom>
        </p:spPr>
      </p:pic>
      <p:sp>
        <p:nvSpPr>
          <p:cNvPr id="1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9E3C20A7-F22D-D24B-8387-DC772760F58D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33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title"/>
          </p:nvPr>
        </p:nvSpPr>
        <p:spPr>
          <a:xfrm>
            <a:off x="2700338" y="260350"/>
            <a:ext cx="4895850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 dirty="0">
                <a:latin typeface="Arial" charset="0"/>
                <a:ea typeface="宋体" charset="0"/>
                <a:cs typeface="宋体" charset="0"/>
              </a:rPr>
              <a:t>ANOVA or ANCOVA</a:t>
            </a:r>
          </a:p>
        </p:txBody>
      </p:sp>
      <p:sp>
        <p:nvSpPr>
          <p:cNvPr id="1041412" name="Rectangle 4"/>
          <p:cNvSpPr>
            <a:spLocks noChangeArrowheads="1"/>
          </p:cNvSpPr>
          <p:nvPr/>
        </p:nvSpPr>
        <p:spPr bwMode="auto">
          <a:xfrm>
            <a:off x="250825" y="5805488"/>
            <a:ext cx="842486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>
                <a:solidFill>
                  <a:schemeClr val="tx2"/>
                </a:solidFill>
                <a:latin typeface="Verdana" charset="0"/>
              </a:rPr>
              <a:t>ANCOVA: e.g. gray matter proportion images (</a:t>
            </a:r>
            <a:r>
              <a:rPr lang="fr-FR" altLang="zh-CN">
                <a:solidFill>
                  <a:schemeClr val="tx2"/>
                </a:solidFill>
                <a:latin typeface="Verdana" charset="0"/>
              </a:rPr>
              <a:t>Oakes et al., 2007, Neuroimage</a:t>
            </a:r>
            <a:r>
              <a:rPr lang="en-US" altLang="zh-CN">
                <a:solidFill>
                  <a:schemeClr val="tx2"/>
                </a:solidFill>
                <a:latin typeface="Verdana" charset="0"/>
              </a:rPr>
              <a:t>)</a:t>
            </a:r>
          </a:p>
        </p:txBody>
      </p:sp>
      <p:sp>
        <p:nvSpPr>
          <p:cNvPr id="1041413" name="Rectangle 5"/>
          <p:cNvSpPr>
            <a:spLocks noChangeArrowheads="1"/>
          </p:cNvSpPr>
          <p:nvPr/>
        </p:nvSpPr>
        <p:spPr bwMode="auto">
          <a:xfrm>
            <a:off x="3275856" y="1988840"/>
            <a:ext cx="2592288" cy="1800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41414" name="Rectangle 6"/>
          <p:cNvSpPr>
            <a:spLocks noChangeArrowheads="1"/>
          </p:cNvSpPr>
          <p:nvPr/>
        </p:nvSpPr>
        <p:spPr bwMode="auto">
          <a:xfrm>
            <a:off x="2339975" y="6165850"/>
            <a:ext cx="633571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>
                <a:solidFill>
                  <a:schemeClr val="tx2"/>
                </a:solidFill>
                <a:latin typeface="Verdana" charset="0"/>
              </a:rPr>
              <a:t>Other covariate can be also specified as text files. (E.g. age, brain size, IQ etc.)</a:t>
            </a:r>
          </a:p>
        </p:txBody>
      </p:sp>
      <p:sp>
        <p:nvSpPr>
          <p:cNvPr id="1041415" name="Rectangle 7"/>
          <p:cNvSpPr>
            <a:spLocks noChangeArrowheads="1"/>
          </p:cNvSpPr>
          <p:nvPr/>
        </p:nvSpPr>
        <p:spPr bwMode="auto">
          <a:xfrm>
            <a:off x="5940152" y="1988840"/>
            <a:ext cx="2664296" cy="1800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41417" name="Rectangle 9"/>
          <p:cNvSpPr>
            <a:spLocks noChangeArrowheads="1"/>
          </p:cNvSpPr>
          <p:nvPr/>
        </p:nvSpPr>
        <p:spPr bwMode="auto">
          <a:xfrm>
            <a:off x="323850" y="6092825"/>
            <a:ext cx="842486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>
                <a:solidFill>
                  <a:schemeClr val="tx2"/>
                </a:solidFill>
                <a:latin typeface="Verdana" charset="0"/>
              </a:rPr>
              <a:t>Please make sure the correspondence between the group images and the covariate images: order and voxel size</a:t>
            </a:r>
          </a:p>
        </p:txBody>
      </p:sp>
      <p:sp>
        <p:nvSpPr>
          <p:cNvPr id="1041420" name="Rectangle 12"/>
          <p:cNvSpPr>
            <a:spLocks noChangeArrowheads="1"/>
          </p:cNvSpPr>
          <p:nvPr/>
        </p:nvSpPr>
        <p:spPr bwMode="auto">
          <a:xfrm>
            <a:off x="467544" y="1988840"/>
            <a:ext cx="2664296" cy="1800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41421" name="Rectangle 13"/>
          <p:cNvSpPr>
            <a:spLocks noChangeArrowheads="1"/>
          </p:cNvSpPr>
          <p:nvPr/>
        </p:nvSpPr>
        <p:spPr bwMode="auto">
          <a:xfrm>
            <a:off x="6084888" y="5876925"/>
            <a:ext cx="259238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>
                <a:solidFill>
                  <a:schemeClr val="tx2"/>
                </a:solidFill>
                <a:latin typeface="Verdana" charset="0"/>
              </a:rPr>
              <a:t>F Statistic Image</a:t>
            </a:r>
          </a:p>
        </p:txBody>
      </p:sp>
      <p:sp>
        <p:nvSpPr>
          <p:cNvPr id="1041422" name="Rectangle 14"/>
          <p:cNvSpPr>
            <a:spLocks noChangeArrowheads="1"/>
          </p:cNvSpPr>
          <p:nvPr/>
        </p:nvSpPr>
        <p:spPr bwMode="auto">
          <a:xfrm>
            <a:off x="3491929" y="4581128"/>
            <a:ext cx="1008063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9034014"/>
      </p:ext>
    </p:extLst>
  </p:cSld>
  <p:clrMapOvr>
    <a:masterClrMapping/>
  </p:clrMapOvr>
  <p:transition xmlns:p14="http://schemas.microsoft.com/office/powerpoint/2010/main" advTm="8405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41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41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41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41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41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41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41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41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1412" grpId="0"/>
      <p:bldP spid="1041412" grpId="1"/>
      <p:bldP spid="1041413" grpId="0" animBg="1"/>
      <p:bldP spid="1041413" grpId="1" animBg="1"/>
      <p:bldP spid="1041414" grpId="0"/>
      <p:bldP spid="1041414" grpId="1"/>
      <p:bldP spid="1041415" grpId="0" animBg="1"/>
      <p:bldP spid="1041415" grpId="1" animBg="1"/>
      <p:bldP spid="1041417" grpId="0"/>
      <p:bldP spid="1041417" grpId="1"/>
      <p:bldP spid="1041420" grpId="0" animBg="1"/>
      <p:bldP spid="1041420" grpId="1" animBg="1"/>
      <p:bldP spid="1041421" grpId="0"/>
      <p:bldP spid="10414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5700"/>
            <a:ext cx="9144000" cy="4523975"/>
          </a:xfrm>
          <a:prstGeom prst="rect">
            <a:avLst/>
          </a:prstGeom>
        </p:spPr>
      </p:pic>
      <p:sp>
        <p:nvSpPr>
          <p:cNvPr id="1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9E3C20A7-F22D-D24B-8387-DC772760F58D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34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title"/>
          </p:nvPr>
        </p:nvSpPr>
        <p:spPr>
          <a:xfrm>
            <a:off x="2700338" y="260350"/>
            <a:ext cx="4895850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>
                <a:latin typeface="Arial" charset="0"/>
                <a:ea typeface="宋体" charset="0"/>
                <a:cs typeface="宋体" charset="0"/>
              </a:rPr>
              <a:t>ANOVA or ANCOVA</a:t>
            </a:r>
          </a:p>
        </p:txBody>
      </p:sp>
      <p:sp>
        <p:nvSpPr>
          <p:cNvPr id="1041422" name="Rectangle 14"/>
          <p:cNvSpPr>
            <a:spLocks noChangeArrowheads="1"/>
          </p:cNvSpPr>
          <p:nvPr/>
        </p:nvSpPr>
        <p:spPr bwMode="auto">
          <a:xfrm>
            <a:off x="4211960" y="4437112"/>
            <a:ext cx="2160240" cy="93610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23528" y="5336048"/>
            <a:ext cx="86409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Post</a:t>
            </a:r>
            <a:r>
              <a:rPr lang="en-US" dirty="0"/>
              <a:t>-hoc </a:t>
            </a:r>
            <a:r>
              <a:rPr lang="en-US" dirty="0" smtClean="0"/>
              <a:t>procedures: the </a:t>
            </a:r>
            <a:r>
              <a:rPr lang="en-US" dirty="0"/>
              <a:t>corrected p values under a given control procedure for comparing group means of any pairs were calculated (e.g., through </a:t>
            </a:r>
            <a:r>
              <a:rPr lang="en-US" dirty="0" err="1"/>
              <a:t>Studentized</a:t>
            </a:r>
            <a:r>
              <a:rPr lang="en-US" dirty="0"/>
              <a:t> Range statistic for </a:t>
            </a:r>
            <a:r>
              <a:rPr lang="en-US" dirty="0" err="1"/>
              <a:t>Tukey</a:t>
            </a:r>
            <a:r>
              <a:rPr lang="en-US" dirty="0"/>
              <a:t>-Kramer </a:t>
            </a:r>
            <a:r>
              <a:rPr lang="en-US" dirty="0" smtClean="0"/>
              <a:t>correction</a:t>
            </a:r>
            <a:r>
              <a:rPr lang="en-US" dirty="0"/>
              <a:t>) with the same route as MATLAB command </a:t>
            </a:r>
            <a:r>
              <a:rPr lang="en-US" dirty="0" err="1" smtClean="0"/>
              <a:t>multcompare</a:t>
            </a:r>
            <a:r>
              <a:rPr lang="en-US" dirty="0" smtClean="0"/>
              <a:t>. </a:t>
            </a:r>
            <a:r>
              <a:rPr lang="en-US" dirty="0"/>
              <a:t>The p maps were then converted to Z maps according to the Normal inverse cumulative distribution function (</a:t>
            </a:r>
            <a:r>
              <a:rPr lang="en-US" dirty="0" err="1"/>
              <a:t>norminv</a:t>
            </a:r>
            <a:r>
              <a:rPr lang="en-US" dirty="0"/>
              <a:t>), with the sign of group mean differences applied.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4347197"/>
      </p:ext>
    </p:extLst>
  </p:cSld>
  <p:clrMapOvr>
    <a:masterClrMapping/>
  </p:clrMapOvr>
  <p:transition xmlns:p14="http://schemas.microsoft.com/office/powerpoint/2010/main" advTm="84058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1484784"/>
            <a:ext cx="4039321" cy="2952328"/>
          </a:xfrm>
          <a:prstGeom prst="rect">
            <a:avLst/>
          </a:prstGeom>
        </p:spPr>
      </p:pic>
      <p:sp>
        <p:nvSpPr>
          <p:cNvPr id="1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9E3C20A7-F22D-D24B-8387-DC772760F58D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35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title"/>
          </p:nvPr>
        </p:nvSpPr>
        <p:spPr>
          <a:xfrm>
            <a:off x="2700338" y="260350"/>
            <a:ext cx="4895850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>
                <a:latin typeface="Arial" charset="0"/>
                <a:ea typeface="宋体" charset="0"/>
                <a:cs typeface="宋体" charset="0"/>
              </a:rPr>
              <a:t>ANOVA or ANCOVA</a:t>
            </a:r>
          </a:p>
        </p:txBody>
      </p:sp>
      <p:sp>
        <p:nvSpPr>
          <p:cNvPr id="1041412" name="Rectangle 4"/>
          <p:cNvSpPr>
            <a:spLocks noChangeArrowheads="1"/>
          </p:cNvSpPr>
          <p:nvPr/>
        </p:nvSpPr>
        <p:spPr bwMode="auto">
          <a:xfrm>
            <a:off x="250825" y="4653136"/>
            <a:ext cx="842486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 dirty="0" smtClean="0">
                <a:latin typeface="Verdana" charset="0"/>
              </a:rPr>
              <a:t>ANOVA F image</a:t>
            </a:r>
            <a:endParaRPr lang="en-US" altLang="zh-CN" dirty="0">
              <a:solidFill>
                <a:schemeClr val="tx2"/>
              </a:solidFill>
              <a:latin typeface="Verdana" charset="0"/>
            </a:endParaRPr>
          </a:p>
        </p:txBody>
      </p:sp>
      <p:sp>
        <p:nvSpPr>
          <p:cNvPr id="1041413" name="Rectangle 5"/>
          <p:cNvSpPr>
            <a:spLocks noChangeArrowheads="1"/>
          </p:cNvSpPr>
          <p:nvPr/>
        </p:nvSpPr>
        <p:spPr bwMode="auto">
          <a:xfrm>
            <a:off x="2627784" y="4077072"/>
            <a:ext cx="1296144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41414" name="Rectangle 6"/>
          <p:cNvSpPr>
            <a:spLocks noChangeArrowheads="1"/>
          </p:cNvSpPr>
          <p:nvPr/>
        </p:nvSpPr>
        <p:spPr bwMode="auto">
          <a:xfrm>
            <a:off x="1547664" y="4941168"/>
            <a:ext cx="633571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 dirty="0">
                <a:latin typeface="Verdana" charset="0"/>
              </a:rPr>
              <a:t>The difference of mean between groups</a:t>
            </a:r>
          </a:p>
        </p:txBody>
      </p:sp>
      <p:sp>
        <p:nvSpPr>
          <p:cNvPr id="1041415" name="Rectangle 7"/>
          <p:cNvSpPr>
            <a:spLocks noChangeArrowheads="1"/>
          </p:cNvSpPr>
          <p:nvPr/>
        </p:nvSpPr>
        <p:spPr bwMode="auto">
          <a:xfrm>
            <a:off x="2483768" y="1700808"/>
            <a:ext cx="2664296" cy="86409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41421" name="Rectangle 13"/>
          <p:cNvSpPr>
            <a:spLocks noChangeArrowheads="1"/>
          </p:cNvSpPr>
          <p:nvPr/>
        </p:nvSpPr>
        <p:spPr bwMode="auto">
          <a:xfrm>
            <a:off x="1187624" y="5733256"/>
            <a:ext cx="7344816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 dirty="0" smtClean="0">
                <a:latin typeface="Verdana" charset="0"/>
              </a:rPr>
              <a:t>The corrected Z values of difference between groups, can be forwarded to further multiple comparison correction</a:t>
            </a:r>
            <a:endParaRPr lang="en-US" altLang="zh-CN" dirty="0">
              <a:solidFill>
                <a:schemeClr val="tx2"/>
              </a:solidFill>
              <a:latin typeface="Verdana" charset="0"/>
            </a:endParaRPr>
          </a:p>
        </p:txBody>
      </p:sp>
      <p:sp>
        <p:nvSpPr>
          <p:cNvPr id="1041422" name="Rectangle 14"/>
          <p:cNvSpPr>
            <a:spLocks noChangeArrowheads="1"/>
          </p:cNvSpPr>
          <p:nvPr/>
        </p:nvSpPr>
        <p:spPr bwMode="auto">
          <a:xfrm>
            <a:off x="2483768" y="3356992"/>
            <a:ext cx="2736304" cy="72008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1547664" y="5301208"/>
            <a:ext cx="633571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 dirty="0">
                <a:latin typeface="Verdana" charset="0"/>
              </a:rPr>
              <a:t>The </a:t>
            </a:r>
            <a:r>
              <a:rPr lang="en-US" altLang="zh-CN" dirty="0" smtClean="0">
                <a:latin typeface="Verdana" charset="0"/>
              </a:rPr>
              <a:t>corrected p of difference between </a:t>
            </a:r>
            <a:r>
              <a:rPr lang="en-US" altLang="zh-CN" dirty="0">
                <a:latin typeface="Verdana" charset="0"/>
              </a:rPr>
              <a:t>groups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2483768" y="2492896"/>
            <a:ext cx="2664296" cy="86409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5148064" y="6488668"/>
            <a:ext cx="3385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Yan et al., 2016. </a:t>
            </a:r>
            <a:r>
              <a:rPr lang="en-US" dirty="0" err="1" smtClean="0"/>
              <a:t>Neuroinformatics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2751586"/>
      </p:ext>
    </p:extLst>
  </p:cSld>
  <p:clrMapOvr>
    <a:masterClrMapping/>
  </p:clrMapOvr>
  <p:transition xmlns:p14="http://schemas.microsoft.com/office/powerpoint/2010/main" advTm="8405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41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41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41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41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41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41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1412" grpId="0"/>
      <p:bldP spid="1041412" grpId="1"/>
      <p:bldP spid="1041413" grpId="0" animBg="1"/>
      <p:bldP spid="1041413" grpId="1" animBg="1"/>
      <p:bldP spid="1041414" grpId="0"/>
      <p:bldP spid="1041414" grpId="1"/>
      <p:bldP spid="1041415" grpId="0" animBg="1"/>
      <p:bldP spid="1041415" grpId="1" animBg="1"/>
      <p:bldP spid="1041421" grpId="0"/>
      <p:bldP spid="1041422" grpId="0" animBg="1"/>
      <p:bldP spid="14" grpId="0"/>
      <p:bldP spid="14" grpId="1"/>
      <p:bldP spid="15" grpId="0" animBg="1"/>
      <p:bldP spid="15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3E4991FD-BB2F-1043-BE67-DE96D9AB401A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36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title"/>
          </p:nvPr>
        </p:nvSpPr>
        <p:spPr>
          <a:xfrm>
            <a:off x="2195513" y="188913"/>
            <a:ext cx="5761037" cy="1223962"/>
          </a:xfrm>
          <a:noFill/>
        </p:spPr>
        <p:txBody>
          <a:bodyPr/>
          <a:lstStyle/>
          <a:p>
            <a:pPr eaLnBrk="1" hangingPunct="1"/>
            <a:r>
              <a:rPr lang="en-US" altLang="zh-CN" b="1">
                <a:latin typeface="Arial" charset="0"/>
                <a:ea typeface="宋体" charset="0"/>
                <a:cs typeface="宋体" charset="0"/>
              </a:rPr>
              <a:t>Correlation Analysis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4" y="1124744"/>
            <a:ext cx="5516391" cy="5228952"/>
          </a:xfrm>
          <a:prstGeom prst="rect">
            <a:avLst/>
          </a:prstGeom>
        </p:spPr>
      </p:pic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79512" y="6453336"/>
            <a:ext cx="40324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6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Wang</a:t>
            </a:r>
            <a:r>
              <a:rPr lang="en-US" altLang="zh-CN" sz="1600" baseline="300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#</a:t>
            </a:r>
            <a:r>
              <a:rPr lang="en-US" altLang="zh-CN" sz="16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, Yan</a:t>
            </a:r>
            <a:r>
              <a:rPr lang="en-US" altLang="zh-CN" sz="1600" baseline="300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#</a:t>
            </a:r>
            <a:r>
              <a:rPr lang="en-US" altLang="zh-CN" sz="16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 et </a:t>
            </a:r>
            <a:r>
              <a:rPr lang="en-US" altLang="zh-CN" sz="1600" dirty="0">
                <a:solidFill>
                  <a:schemeClr val="tx2"/>
                </a:solidFill>
                <a:ea typeface="宋体" charset="0"/>
                <a:cs typeface="宋体" charset="0"/>
              </a:rPr>
              <a:t>al., </a:t>
            </a:r>
            <a:r>
              <a:rPr lang="en-US" altLang="zh-CN" sz="16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2011</a:t>
            </a:r>
            <a:r>
              <a:rPr lang="en-US" altLang="zh-CN" sz="1600" dirty="0" smtClean="0">
                <a:ea typeface="宋体" charset="0"/>
                <a:cs typeface="宋体" charset="0"/>
              </a:rPr>
              <a:t>, Hum Brain </a:t>
            </a:r>
            <a:r>
              <a:rPr lang="en-US" altLang="zh-CN" sz="1600" dirty="0" err="1" smtClean="0">
                <a:ea typeface="宋体" charset="0"/>
                <a:cs typeface="宋体" charset="0"/>
              </a:rPr>
              <a:t>Mapp</a:t>
            </a:r>
            <a:endParaRPr lang="en-US" altLang="zh-CN" sz="1600" dirty="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7734495"/>
      </p:ext>
    </p:extLst>
  </p:cSld>
  <p:clrMapOvr>
    <a:masterClrMapping/>
  </p:clrMapOvr>
  <p:transition xmlns:p14="http://schemas.microsoft.com/office/powerpoint/2010/main" advTm="31674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0528" y="1353297"/>
            <a:ext cx="9144000" cy="4523975"/>
          </a:xfrm>
          <a:prstGeom prst="rect">
            <a:avLst/>
          </a:prstGeom>
        </p:spPr>
      </p:pic>
      <p:sp>
        <p:nvSpPr>
          <p:cNvPr id="12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3E4991FD-BB2F-1043-BE67-DE96D9AB401A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37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title"/>
          </p:nvPr>
        </p:nvSpPr>
        <p:spPr>
          <a:xfrm>
            <a:off x="2195513" y="188913"/>
            <a:ext cx="5761037" cy="1223962"/>
          </a:xfrm>
          <a:noFill/>
        </p:spPr>
        <p:txBody>
          <a:bodyPr/>
          <a:lstStyle/>
          <a:p>
            <a:pPr eaLnBrk="1" hangingPunct="1"/>
            <a:r>
              <a:rPr lang="en-US" altLang="zh-CN" b="1">
                <a:latin typeface="Arial" charset="0"/>
                <a:ea typeface="宋体" charset="0"/>
                <a:cs typeface="宋体" charset="0"/>
              </a:rPr>
              <a:t>Correlation Analysis</a:t>
            </a:r>
          </a:p>
        </p:txBody>
      </p:sp>
      <p:sp>
        <p:nvSpPr>
          <p:cNvPr id="1043460" name="Rectangle 4"/>
          <p:cNvSpPr>
            <a:spLocks noChangeArrowheads="1"/>
          </p:cNvSpPr>
          <p:nvPr/>
        </p:nvSpPr>
        <p:spPr bwMode="auto">
          <a:xfrm>
            <a:off x="395536" y="5517232"/>
            <a:ext cx="3024187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 sz="1600" dirty="0">
                <a:solidFill>
                  <a:schemeClr val="tx2"/>
                </a:solidFill>
                <a:latin typeface="Verdana" charset="0"/>
              </a:rPr>
              <a:t>The imaging measure: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 sz="1600" dirty="0">
                <a:solidFill>
                  <a:schemeClr val="tx2"/>
                </a:solidFill>
                <a:latin typeface="Verdana" charset="0"/>
              </a:rPr>
              <a:t> ALFF maps</a:t>
            </a:r>
          </a:p>
        </p:txBody>
      </p:sp>
      <p:sp>
        <p:nvSpPr>
          <p:cNvPr id="1043461" name="Rectangle 5"/>
          <p:cNvSpPr>
            <a:spLocks noChangeArrowheads="1"/>
          </p:cNvSpPr>
          <p:nvPr/>
        </p:nvSpPr>
        <p:spPr bwMode="auto">
          <a:xfrm>
            <a:off x="323528" y="2132856"/>
            <a:ext cx="2664296" cy="136815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43463" name="Rectangle 7"/>
          <p:cNvSpPr>
            <a:spLocks noChangeArrowheads="1"/>
          </p:cNvSpPr>
          <p:nvPr/>
        </p:nvSpPr>
        <p:spPr bwMode="auto">
          <a:xfrm>
            <a:off x="395536" y="3933056"/>
            <a:ext cx="2664296" cy="10080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43466" name="Rectangle 10"/>
          <p:cNvSpPr>
            <a:spLocks noChangeArrowheads="1"/>
          </p:cNvSpPr>
          <p:nvPr/>
        </p:nvSpPr>
        <p:spPr bwMode="auto">
          <a:xfrm>
            <a:off x="4716016" y="5301208"/>
            <a:ext cx="309562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 sz="1600" dirty="0">
                <a:solidFill>
                  <a:schemeClr val="tx2"/>
                </a:solidFill>
                <a:latin typeface="Verdana" charset="0"/>
              </a:rPr>
              <a:t>Traits: e.g.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 sz="1600" dirty="0" err="1">
                <a:solidFill>
                  <a:schemeClr val="tx2"/>
                </a:solidFill>
                <a:latin typeface="Verdana" charset="0"/>
              </a:rPr>
              <a:t>MMSE.txt</a:t>
            </a:r>
            <a:endParaRPr lang="en-US" altLang="zh-CN" sz="1600" dirty="0">
              <a:solidFill>
                <a:schemeClr val="tx2"/>
              </a:solidFill>
              <a:latin typeface="Verdana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 sz="1600" dirty="0">
                <a:solidFill>
                  <a:schemeClr val="tx2"/>
                </a:solidFill>
                <a:latin typeface="Verdana" charset="0"/>
              </a:rPr>
              <a:t>19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 sz="1600" dirty="0">
                <a:solidFill>
                  <a:schemeClr val="tx2"/>
                </a:solidFill>
                <a:latin typeface="Verdana" charset="0"/>
              </a:rPr>
              <a:t>15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 sz="1600" dirty="0" smtClean="0">
                <a:solidFill>
                  <a:schemeClr val="tx2"/>
                </a:solidFill>
                <a:latin typeface="Verdana" charset="0"/>
              </a:rPr>
              <a:t>…</a:t>
            </a:r>
            <a:endParaRPr lang="en-US" altLang="zh-CN" sz="1600" dirty="0">
              <a:solidFill>
                <a:schemeClr val="tx2"/>
              </a:solidFill>
              <a:latin typeface="Verdana" charset="0"/>
            </a:endParaRPr>
          </a:p>
        </p:txBody>
      </p:sp>
      <p:sp>
        <p:nvSpPr>
          <p:cNvPr id="1043467" name="Rectangle 11"/>
          <p:cNvSpPr>
            <a:spLocks noChangeArrowheads="1"/>
          </p:cNvSpPr>
          <p:nvPr/>
        </p:nvSpPr>
        <p:spPr bwMode="auto">
          <a:xfrm>
            <a:off x="2987824" y="2132856"/>
            <a:ext cx="2736304" cy="144016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43473" name="Rectangle 17"/>
          <p:cNvSpPr>
            <a:spLocks noChangeArrowheads="1"/>
          </p:cNvSpPr>
          <p:nvPr/>
        </p:nvSpPr>
        <p:spPr bwMode="auto">
          <a:xfrm>
            <a:off x="3275856" y="4581128"/>
            <a:ext cx="1008112" cy="36004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43477" name="Rectangle 21"/>
          <p:cNvSpPr>
            <a:spLocks noChangeArrowheads="1"/>
          </p:cNvSpPr>
          <p:nvPr/>
        </p:nvSpPr>
        <p:spPr bwMode="auto">
          <a:xfrm>
            <a:off x="5724128" y="2132856"/>
            <a:ext cx="2664296" cy="144016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7635450"/>
      </p:ext>
    </p:extLst>
  </p:cSld>
  <p:clrMapOvr>
    <a:masterClrMapping/>
  </p:clrMapOvr>
  <p:transition xmlns:p14="http://schemas.microsoft.com/office/powerpoint/2010/main" advTm="3167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43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43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43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43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3460" grpId="0"/>
      <p:bldP spid="1043460" grpId="1"/>
      <p:bldP spid="1043461" grpId="0" animBg="1"/>
      <p:bldP spid="1043461" grpId="1" animBg="1"/>
      <p:bldP spid="1043463" grpId="0" animBg="1"/>
      <p:bldP spid="1043463" grpId="1" animBg="1"/>
      <p:bldP spid="1043466" grpId="0"/>
      <p:bldP spid="1043466" grpId="1"/>
      <p:bldP spid="1043467" grpId="0" animBg="1"/>
      <p:bldP spid="1043467" grpId="1" animBg="1"/>
      <p:bldP spid="1043473" grpId="0" animBg="1"/>
      <p:bldP spid="1043477" grpId="0" animBg="1"/>
      <p:bldP spid="1043477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64D37AA2-FEFA-4045-8353-CDBC19E76163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38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>
          <a:xfrm>
            <a:off x="2700338" y="260350"/>
            <a:ext cx="4895850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 dirty="0" smtClean="0">
                <a:latin typeface="Arial" charset="0"/>
                <a:ea typeface="宋体" charset="0"/>
                <a:cs typeface="宋体" charset="0"/>
              </a:rPr>
              <a:t>Mixed Effect Analysis</a:t>
            </a:r>
            <a:endParaRPr lang="en-US" altLang="zh-CN" b="1" dirty="0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179512" y="6453336"/>
            <a:ext cx="40324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6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Yan et </a:t>
            </a:r>
            <a:r>
              <a:rPr lang="en-US" altLang="zh-CN" sz="1600" dirty="0">
                <a:solidFill>
                  <a:schemeClr val="tx2"/>
                </a:solidFill>
                <a:ea typeface="宋体" charset="0"/>
                <a:cs typeface="宋体" charset="0"/>
              </a:rPr>
              <a:t>al., </a:t>
            </a:r>
            <a:r>
              <a:rPr lang="en-US" altLang="zh-CN" sz="1600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2016</a:t>
            </a:r>
            <a:r>
              <a:rPr lang="en-US" altLang="zh-CN" sz="1600" dirty="0">
                <a:ea typeface="宋体" charset="0"/>
                <a:cs typeface="宋体" charset="0"/>
              </a:rPr>
              <a:t>.</a:t>
            </a:r>
            <a:r>
              <a:rPr lang="en-US" altLang="zh-CN" sz="1600" dirty="0" smtClean="0">
                <a:ea typeface="宋体" charset="0"/>
                <a:cs typeface="宋体" charset="0"/>
              </a:rPr>
              <a:t> Translational Psychiatry</a:t>
            </a:r>
            <a:endParaRPr lang="en-US" altLang="zh-CN" sz="1600" dirty="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  <p:pic>
        <p:nvPicPr>
          <p:cNvPr id="2" name="Picture 1" descr="Figure 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722" y="1556792"/>
            <a:ext cx="7245702" cy="46085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2399823"/>
      </p:ext>
    </p:extLst>
  </p:cSld>
  <p:clrMapOvr>
    <a:masterClrMapping/>
  </p:clrMapOvr>
  <p:transition xmlns:p14="http://schemas.microsoft.com/office/powerpoint/2010/main" advTm="61346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64D37AA2-FEFA-4045-8353-CDBC19E76163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39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>
          <a:xfrm>
            <a:off x="2700338" y="260350"/>
            <a:ext cx="4895850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 dirty="0" smtClean="0">
                <a:latin typeface="Arial" charset="0"/>
                <a:ea typeface="宋体" charset="0"/>
                <a:cs typeface="宋体" charset="0"/>
              </a:rPr>
              <a:t>Mixed Effect Analysis</a:t>
            </a:r>
            <a:endParaRPr lang="en-US" altLang="zh-CN" b="1" dirty="0">
              <a:latin typeface="Arial" charset="0"/>
              <a:ea typeface="宋体" charset="0"/>
              <a:cs typeface="宋体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5700"/>
            <a:ext cx="9144000" cy="4523975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11561" y="5085184"/>
            <a:ext cx="2592287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 sz="1600" dirty="0">
                <a:solidFill>
                  <a:schemeClr val="tx2"/>
                </a:solidFill>
                <a:latin typeface="+mj-lt"/>
              </a:rPr>
              <a:t>The imaging </a:t>
            </a:r>
            <a:r>
              <a:rPr lang="en-US" altLang="zh-CN" sz="1600" dirty="0" smtClean="0">
                <a:solidFill>
                  <a:schemeClr val="tx2"/>
                </a:solidFill>
                <a:latin typeface="+mj-lt"/>
              </a:rPr>
              <a:t>measure</a:t>
            </a:r>
            <a:r>
              <a:rPr lang="en-US" altLang="zh-CN" sz="1600" dirty="0">
                <a:latin typeface="+mj-lt"/>
              </a:rPr>
              <a:t> </a:t>
            </a:r>
            <a:r>
              <a:rPr lang="en-US" altLang="zh-CN" sz="1600" dirty="0" smtClean="0">
                <a:latin typeface="+mj-lt"/>
              </a:rPr>
              <a:t>should </a:t>
            </a:r>
            <a:r>
              <a:rPr lang="en-US" altLang="zh-CN" sz="1600" dirty="0">
                <a:latin typeface="+mj-lt"/>
              </a:rPr>
              <a:t>be: </a:t>
            </a:r>
            <a:r>
              <a:rPr lang="en-US" altLang="zh-CN" sz="1600" dirty="0" smtClean="0">
                <a:solidFill>
                  <a:srgbClr val="FFFF00"/>
                </a:solidFill>
                <a:latin typeface="+mj-lt"/>
              </a:rPr>
              <a:t>Group1Condition1 Group1Condition2 Group2Condition1 Group2Condition2</a:t>
            </a:r>
            <a:endParaRPr lang="en-US" altLang="zh-CN" sz="16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39552" y="1988840"/>
            <a:ext cx="2664296" cy="136815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3203848" y="1988840"/>
            <a:ext cx="2736304" cy="144016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3491880" y="4437112"/>
            <a:ext cx="1008112" cy="36004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3" name="Rectangle 21"/>
          <p:cNvSpPr>
            <a:spLocks noChangeArrowheads="1"/>
          </p:cNvSpPr>
          <p:nvPr/>
        </p:nvSpPr>
        <p:spPr bwMode="auto">
          <a:xfrm>
            <a:off x="5940152" y="1988840"/>
            <a:ext cx="2664296" cy="144016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9985750"/>
      </p:ext>
    </p:extLst>
  </p:cSld>
  <p:clrMapOvr>
    <a:masterClrMapping/>
  </p:clrMapOvr>
  <p:transition xmlns:p14="http://schemas.microsoft.com/office/powerpoint/2010/main" advTm="6134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 animBg="1"/>
      <p:bldP spid="8" grpId="1" animBg="1"/>
      <p:bldP spid="11" grpId="0" animBg="1"/>
      <p:bldP spid="11" grpId="1" animBg="1"/>
      <p:bldP spid="12" grpId="0" animBg="1"/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04" y="836712"/>
            <a:ext cx="9144000" cy="6171884"/>
          </a:xfrm>
          <a:prstGeom prst="rect">
            <a:avLst/>
          </a:prstGeom>
        </p:spPr>
      </p:pic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00396" name="Rectangle 12"/>
          <p:cNvSpPr>
            <a:spLocks noChangeArrowheads="1"/>
          </p:cNvSpPr>
          <p:nvPr/>
        </p:nvSpPr>
        <p:spPr bwMode="auto">
          <a:xfrm>
            <a:off x="611560" y="1556792"/>
            <a:ext cx="4536504" cy="1800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Quality Control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5292080" y="1700808"/>
            <a:ext cx="1368152" cy="57606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8819568"/>
      </p:ext>
    </p:extLst>
  </p:cSld>
  <p:clrMapOvr>
    <a:masterClrMapping/>
  </p:clrMapOvr>
  <p:transition xmlns:p14="http://schemas.microsoft.com/office/powerpoint/2010/main" advTm="1738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96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64D37AA2-FEFA-4045-8353-CDBC19E76163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40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>
          <a:xfrm>
            <a:off x="2700338" y="260350"/>
            <a:ext cx="4895850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 dirty="0" smtClean="0">
                <a:latin typeface="Arial" charset="0"/>
                <a:ea typeface="宋体" charset="0"/>
                <a:cs typeface="宋体" charset="0"/>
              </a:rPr>
              <a:t>Mixed Effect Analysis</a:t>
            </a:r>
            <a:endParaRPr lang="en-US" altLang="zh-CN" b="1" dirty="0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844824"/>
            <a:ext cx="8640960" cy="3785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*_</a:t>
            </a:r>
            <a:r>
              <a:rPr lang="en-US" sz="2400" dirty="0" err="1">
                <a:solidFill>
                  <a:srgbClr val="FFFF00"/>
                </a:solidFill>
              </a:rPr>
              <a:t>ConditionEffect_T.nii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/>
              <a:t>- the T values of condition differences (corresponding to the first condition minus the second condition) (</a:t>
            </a:r>
            <a:r>
              <a:rPr lang="en-US" sz="2400" dirty="0" err="1"/>
              <a:t>WithinSubjectFactor</a:t>
            </a:r>
            <a:r>
              <a:rPr lang="en-US" sz="2400" dirty="0" smtClean="0"/>
              <a:t>)</a:t>
            </a:r>
            <a:endParaRPr lang="en-US" sz="2400" dirty="0"/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*</a:t>
            </a:r>
            <a:r>
              <a:rPr lang="en-US" sz="2400" dirty="0">
                <a:solidFill>
                  <a:srgbClr val="FFFF00"/>
                </a:solidFill>
              </a:rPr>
              <a:t>_</a:t>
            </a:r>
            <a:r>
              <a:rPr lang="en-US" sz="2400" dirty="0" err="1">
                <a:solidFill>
                  <a:srgbClr val="FFFF00"/>
                </a:solidFill>
              </a:rPr>
              <a:t>Interaction_F.nii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/>
              <a:t>- the F values of interaction (</a:t>
            </a:r>
            <a:r>
              <a:rPr lang="en-US" sz="2400" dirty="0" err="1"/>
              <a:t>BetweenSubjectFactor</a:t>
            </a:r>
            <a:r>
              <a:rPr lang="en-US" sz="2400" dirty="0"/>
              <a:t> by </a:t>
            </a:r>
            <a:r>
              <a:rPr lang="en-US" sz="2400" dirty="0" err="1"/>
              <a:t>WithinSubjectFactor</a:t>
            </a:r>
            <a:r>
              <a:rPr lang="en-US" sz="2400" dirty="0" smtClean="0"/>
              <a:t>)</a:t>
            </a:r>
            <a:endParaRPr lang="en-US" sz="2400" dirty="0"/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*</a:t>
            </a:r>
            <a:r>
              <a:rPr lang="en-US" sz="2400" dirty="0">
                <a:solidFill>
                  <a:srgbClr val="FFFF00"/>
                </a:solidFill>
              </a:rPr>
              <a:t>_</a:t>
            </a:r>
            <a:r>
              <a:rPr lang="en-US" sz="2400" dirty="0" err="1">
                <a:solidFill>
                  <a:srgbClr val="FFFF00"/>
                </a:solidFill>
              </a:rPr>
              <a:t>Group_TwoT.nii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/>
              <a:t>- the T values of group differences (corresponding to the first group minus the second group). Of note: the two conditions will be averaged first for each subject. (</a:t>
            </a:r>
            <a:r>
              <a:rPr lang="en-US" sz="2400" dirty="0" err="1"/>
              <a:t>BetweenSubjectFactor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5789465"/>
      </p:ext>
    </p:extLst>
  </p:cSld>
  <p:clrMapOvr>
    <a:masterClrMapping/>
  </p:clrMapOvr>
  <p:transition xmlns:p14="http://schemas.microsoft.com/office/powerpoint/2010/main" advTm="61346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41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Statistical Analysis</a:t>
            </a:r>
            <a:endParaRPr lang="en-US" altLang="zh-CN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52600"/>
            <a:ext cx="9144000" cy="33396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35032" y="5301208"/>
            <a:ext cx="5905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{</a:t>
            </a:r>
            <a:r>
              <a:rPr lang="en-US" dirty="0" err="1" smtClean="0"/>
              <a:t>DPABI_Dir</a:t>
            </a:r>
            <a:r>
              <a:rPr lang="en-US" dirty="0"/>
              <a:t>}/</a:t>
            </a:r>
            <a:r>
              <a:rPr lang="en-US" dirty="0" err="1" smtClean="0"/>
              <a:t>StatisticalAnalysis</a:t>
            </a:r>
            <a:r>
              <a:rPr lang="en-US" dirty="0" smtClean="0"/>
              <a:t>/</a:t>
            </a:r>
            <a:r>
              <a:rPr lang="en-US" dirty="0" err="1" smtClean="0"/>
              <a:t>y_GroupAnalysis_Image.m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9339533"/>
      </p:ext>
    </p:extLst>
  </p:cSld>
  <p:clrMapOvr>
    <a:masterClrMapping/>
  </p:clrMapOvr>
  <p:transition xmlns:p14="http://schemas.microsoft.com/office/powerpoint/2010/main" advTm="17411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0C8126E5-A116-184B-BC0F-6179D200DA25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42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044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088" y="1989138"/>
            <a:ext cx="7993062" cy="2519362"/>
          </a:xfrm>
        </p:spPr>
        <p:txBody>
          <a:bodyPr/>
          <a:lstStyle/>
          <a:p>
            <a:pPr eaLnBrk="1" hangingPunct="1"/>
            <a:r>
              <a:rPr kumimoji="1" lang="en-US" altLang="zh-CN" sz="3200" b="1" dirty="0" smtClean="0">
                <a:solidFill>
                  <a:srgbClr val="FFFF00"/>
                </a:solidFill>
                <a:latin typeface="Arial Black" charset="0"/>
                <a:ea typeface="宋体" charset="-122"/>
                <a:cs typeface="宋体" charset="-122"/>
              </a:rPr>
              <a:t>Attention!!!</a:t>
            </a:r>
            <a:endParaRPr kumimoji="1" lang="en-US" altLang="zh-CN" sz="3200" b="1" dirty="0">
              <a:solidFill>
                <a:srgbClr val="FFFF00"/>
              </a:solidFill>
              <a:latin typeface="Arial Black" charset="0"/>
              <a:ea typeface="宋体" charset="-122"/>
              <a:cs typeface="宋体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-99392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03124"/>
      </p:ext>
    </p:extLst>
  </p:cSld>
  <p:clrMapOvr>
    <a:masterClrMapping/>
  </p:clrMapOvr>
  <p:transition xmlns:p14="http://schemas.microsoft.com/office/powerpoint/2010/main" advTm="757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43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Statistical Analysis</a:t>
            </a:r>
            <a:endParaRPr lang="en-US" altLang="zh-CN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52600"/>
            <a:ext cx="9144000" cy="33396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7034" y="5301208"/>
            <a:ext cx="8561321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{</a:t>
            </a:r>
            <a:r>
              <a:rPr lang="en-US" dirty="0" err="1" smtClean="0"/>
              <a:t>DPABI_Dir</a:t>
            </a:r>
            <a:r>
              <a:rPr lang="en-US" dirty="0"/>
              <a:t>}/</a:t>
            </a:r>
            <a:r>
              <a:rPr lang="en-US" dirty="0" err="1" smtClean="0"/>
              <a:t>StatisticalAnalysis</a:t>
            </a:r>
            <a:r>
              <a:rPr lang="en-US" dirty="0" smtClean="0"/>
              <a:t>/</a:t>
            </a:r>
            <a:r>
              <a:rPr lang="en-US" dirty="0" err="1" smtClean="0"/>
              <a:t>y_GroupAnalysis_Image.m</a:t>
            </a:r>
            <a:endParaRPr lang="en-US" dirty="0" smtClean="0"/>
          </a:p>
          <a:p>
            <a:r>
              <a:rPr lang="en-US" sz="2200" dirty="0" smtClean="0">
                <a:solidFill>
                  <a:srgbClr val="FFFF00"/>
                </a:solidFill>
              </a:rPr>
              <a:t>Smoothness estimation based on the 4D residual is built in this function!!!</a:t>
            </a:r>
            <a:endParaRPr lang="en-US" sz="22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500455"/>
      </p:ext>
    </p:extLst>
  </p:cSld>
  <p:clrMapOvr>
    <a:masterClrMapping/>
  </p:clrMapOvr>
  <p:transition xmlns:p14="http://schemas.microsoft.com/office/powerpoint/2010/main" advTm="38186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44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Statistical Analysis</a:t>
            </a:r>
            <a:endParaRPr lang="en-US" altLang="zh-CN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51520" y="1052736"/>
            <a:ext cx="864096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>
              <a:spcBef>
                <a:spcPct val="0"/>
              </a:spcBef>
            </a:pPr>
            <a:r>
              <a:rPr lang="en-US" altLang="zh-CN" sz="2000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http://rfmri.org/</a:t>
            </a:r>
            <a:r>
              <a:rPr lang="en-US" altLang="zh-CN" sz="2000" b="1" dirty="0" err="1" smtClean="0">
                <a:solidFill>
                  <a:srgbClr val="FFFFFF"/>
                </a:solidFill>
                <a:ea typeface="隶书" charset="0"/>
                <a:cs typeface="隶书" charset="0"/>
              </a:rPr>
              <a:t>DemoData</a:t>
            </a:r>
            <a:endParaRPr lang="en-US" altLang="zh-CN" sz="2000" b="1" dirty="0" smtClean="0">
              <a:solidFill>
                <a:srgbClr val="FFFFFF"/>
              </a:solidFill>
              <a:ea typeface="隶书" charset="0"/>
              <a:cs typeface="隶书" charset="0"/>
            </a:endParaRPr>
          </a:p>
          <a:p>
            <a:pPr eaLnBrk="0" hangingPunct="0">
              <a:spcBef>
                <a:spcPct val="0"/>
              </a:spcBef>
            </a:pPr>
            <a:r>
              <a:rPr lang="en-US" altLang="zh-CN" sz="2000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{Download}/</a:t>
            </a:r>
            <a:r>
              <a:rPr lang="en-US" altLang="zh-CN" sz="2000" b="1" dirty="0" err="1" smtClean="0">
                <a:solidFill>
                  <a:srgbClr val="FFFFFF"/>
                </a:solidFill>
                <a:ea typeface="隶书" charset="0"/>
                <a:cs typeface="隶书" charset="0"/>
              </a:rPr>
              <a:t>ProcessingDemoData</a:t>
            </a:r>
            <a:r>
              <a:rPr lang="en-US" altLang="zh-CN" sz="2000" b="1" dirty="0">
                <a:solidFill>
                  <a:srgbClr val="FFFFFF"/>
                </a:solidFill>
                <a:ea typeface="隶书" charset="0"/>
                <a:cs typeface="隶书" charset="0"/>
              </a:rPr>
              <a:t>/</a:t>
            </a:r>
            <a:r>
              <a:rPr lang="en-US" altLang="zh-CN" sz="2000" b="1" dirty="0" err="1">
                <a:solidFill>
                  <a:srgbClr val="FFFFFF"/>
                </a:solidFill>
                <a:ea typeface="隶书" charset="0"/>
                <a:cs typeface="隶书" charset="0"/>
              </a:rPr>
              <a:t>StatisticalDemo</a:t>
            </a:r>
            <a:r>
              <a:rPr lang="en-US" altLang="zh-CN" sz="2000" b="1" dirty="0">
                <a:solidFill>
                  <a:srgbClr val="FFFFFF"/>
                </a:solidFill>
                <a:ea typeface="隶书" charset="0"/>
                <a:cs typeface="隶书" charset="0"/>
              </a:rPr>
              <a:t>/AD_MCI_NC/</a:t>
            </a:r>
            <a:endParaRPr lang="en-US" altLang="zh-CN" sz="2000" b="1" dirty="0" smtClean="0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2060848"/>
            <a:ext cx="8640960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ALFF: AD – NC Two </a:t>
            </a:r>
            <a:r>
              <a:rPr lang="en-US" dirty="0"/>
              <a:t>S</a:t>
            </a:r>
            <a:r>
              <a:rPr lang="en-US" dirty="0" smtClean="0"/>
              <a:t>ample </a:t>
            </a:r>
            <a:r>
              <a:rPr lang="en-US" dirty="0"/>
              <a:t>T</a:t>
            </a:r>
            <a:r>
              <a:rPr lang="en-US" dirty="0" smtClean="0"/>
              <a:t> </a:t>
            </a:r>
            <a:r>
              <a:rPr lang="en-US" dirty="0"/>
              <a:t>T</a:t>
            </a:r>
            <a:r>
              <a:rPr lang="en-US" dirty="0" smtClean="0"/>
              <a:t>est: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Applied smooth kernel in </a:t>
            </a:r>
            <a:r>
              <a:rPr lang="en-US" dirty="0" smtClean="0">
                <a:solidFill>
                  <a:srgbClr val="FFFF00"/>
                </a:solidFill>
              </a:rPr>
              <a:t>preprocessing</a:t>
            </a:r>
            <a:r>
              <a:rPr lang="en-US" dirty="0" smtClean="0"/>
              <a:t>: [</a:t>
            </a:r>
            <a:r>
              <a:rPr lang="en-US" dirty="0" smtClean="0">
                <a:solidFill>
                  <a:srgbClr val="FFFF00"/>
                </a:solidFill>
              </a:rPr>
              <a:t>4 4 4</a:t>
            </a:r>
            <a:r>
              <a:rPr lang="en-US" dirty="0" smtClean="0"/>
              <a:t>]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Smooth kernel estimated on </a:t>
            </a:r>
            <a:r>
              <a:rPr lang="en-US" dirty="0" smtClean="0">
                <a:solidFill>
                  <a:srgbClr val="FFFF00"/>
                </a:solidFill>
              </a:rPr>
              <a:t>4D residual</a:t>
            </a:r>
            <a:r>
              <a:rPr lang="en-US" dirty="0" smtClean="0"/>
              <a:t>: [</a:t>
            </a:r>
            <a:r>
              <a:rPr lang="en-US" dirty="0" smtClean="0">
                <a:solidFill>
                  <a:srgbClr val="FFFF00"/>
                </a:solidFill>
              </a:rPr>
              <a:t>6.77 6.88 6.71</a:t>
            </a:r>
            <a:r>
              <a:rPr lang="en-US" dirty="0" smtClean="0"/>
              <a:t>]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Smooth kernel estimated on </a:t>
            </a:r>
            <a:r>
              <a:rPr lang="en-US" dirty="0" smtClean="0">
                <a:solidFill>
                  <a:srgbClr val="FFFF00"/>
                </a:solidFill>
              </a:rPr>
              <a:t>statistical image </a:t>
            </a:r>
            <a:r>
              <a:rPr lang="en-US" dirty="0" smtClean="0"/>
              <a:t>(T to Z, as in </a:t>
            </a:r>
            <a:r>
              <a:rPr lang="en-US" dirty="0" err="1" smtClean="0"/>
              <a:t>easythresh</a:t>
            </a:r>
            <a:r>
              <a:rPr lang="en-US" dirty="0" smtClean="0"/>
              <a:t>): [</a:t>
            </a:r>
            <a:r>
              <a:rPr lang="en-US" dirty="0" smtClean="0">
                <a:solidFill>
                  <a:srgbClr val="FFFF00"/>
                </a:solidFill>
              </a:rPr>
              <a:t>6.90 7.33 6.94</a:t>
            </a:r>
            <a:r>
              <a:rPr lang="en-US" dirty="0" smtClean="0"/>
              <a:t>]</a:t>
            </a:r>
          </a:p>
          <a:p>
            <a:pPr algn="l"/>
            <a:endParaRPr lang="en-US" dirty="0"/>
          </a:p>
          <a:p>
            <a:pPr algn="l"/>
            <a:r>
              <a:rPr lang="en-US" dirty="0" err="1" smtClean="0"/>
              <a:t>ReHo</a:t>
            </a:r>
            <a:r>
              <a:rPr lang="en-US" dirty="0" smtClean="0"/>
              <a:t>: </a:t>
            </a:r>
            <a:r>
              <a:rPr lang="en-US" dirty="0"/>
              <a:t>AD – NC Two Sample T Test: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/>
              <a:t>Applied smooth kernel in </a:t>
            </a:r>
            <a:r>
              <a:rPr lang="en-US" dirty="0">
                <a:solidFill>
                  <a:srgbClr val="FFFF00"/>
                </a:solidFill>
              </a:rPr>
              <a:t>preprocessing</a:t>
            </a:r>
            <a:r>
              <a:rPr lang="en-US" dirty="0"/>
              <a:t>: [</a:t>
            </a:r>
            <a:r>
              <a:rPr lang="en-US" dirty="0">
                <a:solidFill>
                  <a:srgbClr val="FFFF00"/>
                </a:solidFill>
              </a:rPr>
              <a:t>4 4 4</a:t>
            </a:r>
            <a:r>
              <a:rPr lang="en-US" dirty="0"/>
              <a:t>]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/>
              <a:t>Smooth kernel estimated on </a:t>
            </a:r>
            <a:r>
              <a:rPr lang="en-US" dirty="0">
                <a:solidFill>
                  <a:srgbClr val="FFFF00"/>
                </a:solidFill>
              </a:rPr>
              <a:t>4D residual</a:t>
            </a:r>
            <a:r>
              <a:rPr lang="en-US" dirty="0"/>
              <a:t>: </a:t>
            </a:r>
            <a:r>
              <a:rPr lang="en-US" dirty="0" smtClean="0"/>
              <a:t>[</a:t>
            </a:r>
            <a:r>
              <a:rPr lang="en-US" dirty="0" smtClean="0">
                <a:solidFill>
                  <a:srgbClr val="FFFF00"/>
                </a:solidFill>
              </a:rPr>
              <a:t>8.10 8.50 7.93</a:t>
            </a:r>
            <a:r>
              <a:rPr lang="en-US" dirty="0" smtClean="0"/>
              <a:t>]</a:t>
            </a:r>
            <a:endParaRPr lang="en-US" dirty="0"/>
          </a:p>
          <a:p>
            <a:pPr marL="285750" indent="-285750" algn="l">
              <a:buFont typeface="Arial"/>
              <a:buChar char="•"/>
            </a:pPr>
            <a:r>
              <a:rPr lang="en-US" dirty="0"/>
              <a:t>Smooth kernel estimated on </a:t>
            </a:r>
            <a:r>
              <a:rPr lang="en-US" dirty="0">
                <a:solidFill>
                  <a:srgbClr val="FFFF00"/>
                </a:solidFill>
              </a:rPr>
              <a:t>statistical image </a:t>
            </a:r>
            <a:r>
              <a:rPr lang="en-US" dirty="0"/>
              <a:t>(T to Z, as in </a:t>
            </a:r>
            <a:r>
              <a:rPr lang="en-US" dirty="0" err="1"/>
              <a:t>easythresh</a:t>
            </a:r>
            <a:r>
              <a:rPr lang="en-US" dirty="0"/>
              <a:t>): </a:t>
            </a:r>
            <a:r>
              <a:rPr lang="en-US" dirty="0" smtClean="0"/>
              <a:t>[</a:t>
            </a:r>
            <a:r>
              <a:rPr lang="en-US" dirty="0" smtClean="0">
                <a:solidFill>
                  <a:srgbClr val="FFFF00"/>
                </a:solidFill>
              </a:rPr>
              <a:t>8.33 8.94 8.24</a:t>
            </a:r>
            <a:r>
              <a:rPr lang="en-US" dirty="0" smtClean="0"/>
              <a:t>]</a:t>
            </a:r>
            <a:endParaRPr lang="en-US" dirty="0"/>
          </a:p>
          <a:p>
            <a:pPr algn="l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5878433"/>
            <a:ext cx="88168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FF00"/>
                </a:solidFill>
              </a:rPr>
              <a:t>Thus, only using smooth kernel applied in preprocessing is NOT sufficient!!!</a:t>
            </a:r>
            <a:endParaRPr lang="en-US" sz="2200" dirty="0">
              <a:solidFill>
                <a:srgbClr val="FFFF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944" y="4221088"/>
            <a:ext cx="1955056" cy="19550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3992968"/>
      </p:ext>
    </p:extLst>
  </p:cSld>
  <p:clrMapOvr>
    <a:masterClrMapping/>
  </p:clrMapOvr>
  <p:transition xmlns:p14="http://schemas.microsoft.com/office/powerpoint/2010/main" advTm="11230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45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Statistical Analysis</a:t>
            </a:r>
            <a:endParaRPr lang="en-US" altLang="zh-CN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52600"/>
            <a:ext cx="9144000" cy="33396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1053231"/>
      </p:ext>
    </p:extLst>
  </p:cSld>
  <p:clrMapOvr>
    <a:masterClrMapping/>
  </p:clrMapOvr>
  <p:transition xmlns:p14="http://schemas.microsoft.com/office/powerpoint/2010/main" advTm="38186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46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Statistical Analysis</a:t>
            </a:r>
            <a:endParaRPr lang="en-US" altLang="zh-CN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87500" y="1346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6165304"/>
            <a:ext cx="395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fsl.fmrib.ox.ac.uk</a:t>
            </a:r>
            <a:r>
              <a:rPr lang="en-US" dirty="0"/>
              <a:t>/</a:t>
            </a:r>
            <a:r>
              <a:rPr lang="en-US" dirty="0" err="1"/>
              <a:t>fsl</a:t>
            </a:r>
            <a:r>
              <a:rPr lang="en-US" dirty="0"/>
              <a:t>/</a:t>
            </a:r>
            <a:r>
              <a:rPr lang="en-US" dirty="0" err="1"/>
              <a:t>fslwiki</a:t>
            </a:r>
            <a:r>
              <a:rPr lang="en-US" dirty="0"/>
              <a:t>/GLM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97000"/>
            <a:ext cx="9144000" cy="4047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708" y="1253575"/>
            <a:ext cx="9144000" cy="43356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039470"/>
      </p:ext>
    </p:extLst>
  </p:cSld>
  <p:clrMapOvr>
    <a:masterClrMapping/>
  </p:clrMapOvr>
  <p:transition xmlns:p14="http://schemas.microsoft.com/office/powerpoint/2010/main" advTm="3818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47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Statistical Analysis</a:t>
            </a:r>
            <a:endParaRPr lang="en-US" altLang="zh-CN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87500" y="1346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6165304"/>
            <a:ext cx="395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fsl.fmrib.ox.ac.uk</a:t>
            </a:r>
            <a:r>
              <a:rPr lang="en-US" dirty="0"/>
              <a:t>/</a:t>
            </a:r>
            <a:r>
              <a:rPr lang="en-US" dirty="0" err="1"/>
              <a:t>fsl</a:t>
            </a:r>
            <a:r>
              <a:rPr lang="en-US" dirty="0"/>
              <a:t>/</a:t>
            </a:r>
            <a:r>
              <a:rPr lang="en-US" dirty="0" err="1"/>
              <a:t>fslwiki</a:t>
            </a:r>
            <a:r>
              <a:rPr lang="en-US" dirty="0"/>
              <a:t>/GLM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44700"/>
            <a:ext cx="9144000" cy="27541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2490097"/>
      </p:ext>
    </p:extLst>
  </p:cSld>
  <p:clrMapOvr>
    <a:masterClrMapping/>
  </p:clrMapOvr>
  <p:transition xmlns:p14="http://schemas.microsoft.com/office/powerpoint/2010/main" advTm="38186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0C8126E5-A116-184B-BC0F-6179D200DA25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48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044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088" y="1989138"/>
            <a:ext cx="7993062" cy="2519362"/>
          </a:xfrm>
        </p:spPr>
        <p:txBody>
          <a:bodyPr/>
          <a:lstStyle/>
          <a:p>
            <a:pPr eaLnBrk="1" hangingPunct="1"/>
            <a:r>
              <a:rPr kumimoji="1" lang="en-US" altLang="zh-CN" sz="3200" b="1" dirty="0" smtClean="0">
                <a:solidFill>
                  <a:srgbClr val="FFFF00"/>
                </a:solidFill>
                <a:latin typeface="Arial Black" charset="0"/>
                <a:ea typeface="宋体" charset="-122"/>
                <a:cs typeface="宋体" charset="-122"/>
              </a:rPr>
              <a:t>Multiple Comparison Correction</a:t>
            </a:r>
            <a:endParaRPr kumimoji="1" lang="en-US" altLang="zh-CN" sz="3200" b="1" dirty="0">
              <a:solidFill>
                <a:srgbClr val="FFFF00"/>
              </a:solidFill>
              <a:latin typeface="Arial Black" charset="0"/>
              <a:ea typeface="宋体" charset="-122"/>
              <a:cs typeface="宋体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-99392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86370"/>
      </p:ext>
    </p:extLst>
  </p:cSld>
  <p:clrMapOvr>
    <a:masterClrMapping/>
  </p:clrMapOvr>
  <p:transition xmlns:p14="http://schemas.microsoft.com/office/powerpoint/2010/main" advTm="2722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24500" y="2895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49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632" y="1412776"/>
            <a:ext cx="9144000" cy="27089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6309320"/>
            <a:ext cx="2640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Eklund</a:t>
            </a:r>
            <a:r>
              <a:rPr lang="en-US" dirty="0" smtClean="0"/>
              <a:t> et al., 2016. PNAS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Multiple Comparison Correction</a:t>
            </a:r>
            <a:endParaRPr lang="en-US" altLang="zh-CN" sz="3200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b="26702"/>
          <a:stretch/>
        </p:blipFill>
        <p:spPr>
          <a:xfrm>
            <a:off x="971600" y="4221088"/>
            <a:ext cx="7596336" cy="19436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b="8397"/>
          <a:stretch/>
        </p:blipFill>
        <p:spPr>
          <a:xfrm>
            <a:off x="899592" y="404664"/>
            <a:ext cx="7218947" cy="628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20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04" y="836712"/>
            <a:ext cx="9144000" cy="6171884"/>
          </a:xfrm>
          <a:prstGeom prst="rect">
            <a:avLst/>
          </a:prstGeom>
        </p:spPr>
      </p:pic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Quality Control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5508104" y="2276872"/>
            <a:ext cx="2520280" cy="50405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828" y="2482800"/>
            <a:ext cx="6794500" cy="4546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75456"/>
            <a:ext cx="8997606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9701687"/>
      </p:ext>
    </p:extLst>
  </p:cSld>
  <p:clrMapOvr>
    <a:masterClrMapping/>
  </p:clrMapOvr>
  <p:transition xmlns:p14="http://schemas.microsoft.com/office/powerpoint/2010/main" advTm="3852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24500" y="2895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50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altLang="zh-CN" sz="3200" b="1" dirty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Multiple Comparison Correction</a:t>
            </a:r>
          </a:p>
        </p:txBody>
      </p:sp>
      <p:grpSp>
        <p:nvGrpSpPr>
          <p:cNvPr id="18" name="组合 8"/>
          <p:cNvGrpSpPr/>
          <p:nvPr/>
        </p:nvGrpSpPr>
        <p:grpSpPr>
          <a:xfrm>
            <a:off x="4139952" y="1340768"/>
            <a:ext cx="4824536" cy="5040560"/>
            <a:chOff x="4788024" y="2708920"/>
            <a:chExt cx="3791694" cy="4032896"/>
          </a:xfrm>
        </p:grpSpPr>
        <p:pic>
          <p:nvPicPr>
            <p:cNvPr id="19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2708920"/>
              <a:ext cx="3791694" cy="4032896"/>
            </a:xfrm>
            <a:prstGeom prst="rect">
              <a:avLst/>
            </a:prstGeom>
          </p:spPr>
        </p:pic>
        <p:sp>
          <p:nvSpPr>
            <p:cNvPr id="20" name="矩形 7"/>
            <p:cNvSpPr/>
            <p:nvPr/>
          </p:nvSpPr>
          <p:spPr>
            <a:xfrm>
              <a:off x="5508104" y="4581128"/>
              <a:ext cx="1080120" cy="216024"/>
            </a:xfrm>
            <a:prstGeom prst="rect">
              <a:avLst/>
            </a:prstGeom>
            <a:noFill/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宋体"/>
                <a:cs typeface="+mn-cs"/>
              </a:endParaRPr>
            </a:p>
          </p:txBody>
        </p:sp>
        <p:sp>
          <p:nvSpPr>
            <p:cNvPr id="21" name="矩形 9"/>
            <p:cNvSpPr/>
            <p:nvPr/>
          </p:nvSpPr>
          <p:spPr>
            <a:xfrm>
              <a:off x="7092280" y="4869160"/>
              <a:ext cx="1368152" cy="185235"/>
            </a:xfrm>
            <a:prstGeom prst="rect">
              <a:avLst/>
            </a:prstGeom>
            <a:noFill/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宋体"/>
                <a:cs typeface="+mn-cs"/>
              </a:endParaRPr>
            </a:p>
          </p:txBody>
        </p:sp>
      </p:grpSp>
      <p:sp>
        <p:nvSpPr>
          <p:cNvPr id="22" name="文本框 10"/>
          <p:cNvSpPr txBox="1"/>
          <p:nvPr/>
        </p:nvSpPr>
        <p:spPr>
          <a:xfrm>
            <a:off x="179512" y="1844824"/>
            <a:ext cx="36724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… I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estimate about 15,000 papers use cluster size inference with correction for multiple testing; of these, around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3,500 use a CDT of 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P=0.01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…So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, are we saying 3,500 papers are “wrong”? It 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depends….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-- Thomas Nichols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lt"/>
              </a:rPr>
              <a:t>July 06, 2016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sp>
        <p:nvSpPr>
          <p:cNvPr id="23" name="矩形 1"/>
          <p:cNvSpPr/>
          <p:nvPr/>
        </p:nvSpPr>
        <p:spPr>
          <a:xfrm>
            <a:off x="6948264" y="1556792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j-lt"/>
              </a:rPr>
              <a:t>July 12, 2016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943585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2A53016C-2468-2F40-B8CD-A30B188BA6F1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51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1443" name="Rectangle 13"/>
          <p:cNvSpPr>
            <a:spLocks noGrp="1" noChangeArrowheads="1"/>
          </p:cNvSpPr>
          <p:nvPr>
            <p:ph type="title"/>
          </p:nvPr>
        </p:nvSpPr>
        <p:spPr>
          <a:xfrm>
            <a:off x="2195513" y="476250"/>
            <a:ext cx="5327650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>
                <a:latin typeface="Arial" charset="0"/>
                <a:ea typeface="宋体" charset="0"/>
                <a:cs typeface="宋体" charset="0"/>
              </a:rPr>
              <a:t>Multiple Comparisons</a:t>
            </a:r>
          </a:p>
        </p:txBody>
      </p:sp>
      <p:pic>
        <p:nvPicPr>
          <p:cNvPr id="6144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60350"/>
            <a:ext cx="5740400" cy="430053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91235" name="Rectangle 3"/>
          <p:cNvSpPr>
            <a:spLocks noChangeArrowheads="1"/>
          </p:cNvSpPr>
          <p:nvPr/>
        </p:nvSpPr>
        <p:spPr bwMode="auto">
          <a:xfrm>
            <a:off x="1763713" y="4508500"/>
            <a:ext cx="2303462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2000" b="1" smtClean="0">
                <a:solidFill>
                  <a:srgbClr val="FFFFFF"/>
                </a:solidFill>
                <a:ea typeface="隶书" charset="0"/>
                <a:cs typeface="隶书" charset="0"/>
              </a:rPr>
              <a:t>P=0.05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2000" b="1" smtClean="0">
                <a:solidFill>
                  <a:srgbClr val="FFFFFF"/>
                </a:solidFill>
                <a:ea typeface="隶书" charset="0"/>
                <a:cs typeface="隶书" charset="0"/>
              </a:rPr>
              <a:t>Probability of not getting a false positive result: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fr-FR" altLang="zh-CN" sz="2000" b="1" smtClean="0">
                <a:solidFill>
                  <a:srgbClr val="FFFF00"/>
                </a:solidFill>
                <a:ea typeface="隶书" charset="0"/>
                <a:cs typeface="隶书" charset="0"/>
              </a:rPr>
              <a:t>1 - 0.05 = 0.95</a:t>
            </a:r>
            <a:endParaRPr kumimoji="1" lang="en-US" altLang="zh-CN" sz="2000" b="1" smtClean="0">
              <a:solidFill>
                <a:srgbClr val="FFFF00"/>
              </a:solidFill>
              <a:ea typeface="隶书" charset="0"/>
              <a:cs typeface="隶书" charset="0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</a:pPr>
            <a:endParaRPr kumimoji="1" lang="en-US" altLang="zh-CN" sz="2000" b="1" smtClean="0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sp>
        <p:nvSpPr>
          <p:cNvPr id="991239" name="Rectangle 7"/>
          <p:cNvSpPr>
            <a:spLocks noChangeArrowheads="1"/>
          </p:cNvSpPr>
          <p:nvPr/>
        </p:nvSpPr>
        <p:spPr bwMode="auto">
          <a:xfrm>
            <a:off x="2771775" y="4508500"/>
            <a:ext cx="2303463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2000" b="1" smtClean="0">
                <a:solidFill>
                  <a:srgbClr val="FFFFFF"/>
                </a:solidFill>
                <a:ea typeface="隶书" charset="0"/>
                <a:cs typeface="隶书" charset="0"/>
              </a:rPr>
              <a:t>P=0.05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2000" b="1" smtClean="0">
                <a:solidFill>
                  <a:srgbClr val="FFFFFF"/>
                </a:solidFill>
                <a:ea typeface="隶书" charset="0"/>
                <a:cs typeface="隶书" charset="0"/>
              </a:rPr>
              <a:t>Probability of not getting a false positive result: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fr-FR" altLang="zh-CN" sz="2000" b="1" smtClean="0">
                <a:solidFill>
                  <a:srgbClr val="FFFF00"/>
                </a:solidFill>
                <a:ea typeface="隶书" charset="0"/>
                <a:cs typeface="隶书" charset="0"/>
              </a:rPr>
              <a:t>1 - 0.05 = 0.95</a:t>
            </a:r>
            <a:endParaRPr kumimoji="1" lang="en-US" altLang="zh-CN" sz="2000" b="1" smtClean="0">
              <a:solidFill>
                <a:srgbClr val="FFFF00"/>
              </a:solidFill>
              <a:ea typeface="隶书" charset="0"/>
              <a:cs typeface="隶书" charset="0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</a:pPr>
            <a:endParaRPr kumimoji="1" lang="en-US" altLang="zh-CN" sz="2000" b="1" smtClean="0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sp>
        <p:nvSpPr>
          <p:cNvPr id="991240" name="Rectangle 8"/>
          <p:cNvSpPr>
            <a:spLocks noChangeArrowheads="1"/>
          </p:cNvSpPr>
          <p:nvPr/>
        </p:nvSpPr>
        <p:spPr bwMode="auto">
          <a:xfrm>
            <a:off x="4140200" y="4508500"/>
            <a:ext cx="2303463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2000" b="1" smtClean="0">
                <a:solidFill>
                  <a:srgbClr val="FFFFFF"/>
                </a:solidFill>
                <a:ea typeface="隶书" charset="0"/>
                <a:cs typeface="隶书" charset="0"/>
              </a:rPr>
              <a:t>P=0.05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2000" b="1" smtClean="0">
                <a:solidFill>
                  <a:srgbClr val="FFFFFF"/>
                </a:solidFill>
                <a:ea typeface="隶书" charset="0"/>
                <a:cs typeface="隶书" charset="0"/>
              </a:rPr>
              <a:t>Probability of not getting a false positive result: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fr-FR" altLang="zh-CN" sz="2000" b="1" smtClean="0">
                <a:solidFill>
                  <a:srgbClr val="FFFF00"/>
                </a:solidFill>
                <a:ea typeface="隶书" charset="0"/>
                <a:cs typeface="隶书" charset="0"/>
              </a:rPr>
              <a:t>1 - 0.05 = 0.95</a:t>
            </a:r>
            <a:endParaRPr kumimoji="1" lang="en-US" altLang="zh-CN" sz="2000" b="1" smtClean="0">
              <a:solidFill>
                <a:srgbClr val="FFFF00"/>
              </a:solidFill>
              <a:ea typeface="隶书" charset="0"/>
              <a:cs typeface="隶书" charset="0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</a:pPr>
            <a:endParaRPr kumimoji="1" lang="en-US" altLang="zh-CN" sz="2000" b="1" smtClean="0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sp>
        <p:nvSpPr>
          <p:cNvPr id="991241" name="Rectangle 9"/>
          <p:cNvSpPr>
            <a:spLocks noChangeArrowheads="1"/>
          </p:cNvSpPr>
          <p:nvPr/>
        </p:nvSpPr>
        <p:spPr bwMode="auto">
          <a:xfrm>
            <a:off x="5292725" y="4508500"/>
            <a:ext cx="2303463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2000" b="1" smtClean="0">
                <a:solidFill>
                  <a:srgbClr val="FFFFFF"/>
                </a:solidFill>
                <a:ea typeface="隶书" charset="0"/>
                <a:cs typeface="隶书" charset="0"/>
              </a:rPr>
              <a:t>P=0.05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2000" b="1" smtClean="0">
                <a:solidFill>
                  <a:srgbClr val="FFFFFF"/>
                </a:solidFill>
                <a:ea typeface="隶书" charset="0"/>
                <a:cs typeface="隶书" charset="0"/>
              </a:rPr>
              <a:t>Probability of not getting a false positive result: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fr-FR" altLang="zh-CN" sz="2000" b="1" smtClean="0">
                <a:solidFill>
                  <a:srgbClr val="FFFF00"/>
                </a:solidFill>
                <a:ea typeface="隶书" charset="0"/>
                <a:cs typeface="隶书" charset="0"/>
              </a:rPr>
              <a:t>1 - 0.05 = 0.95</a:t>
            </a:r>
            <a:endParaRPr kumimoji="1" lang="en-US" altLang="zh-CN" sz="2000" b="1" smtClean="0">
              <a:solidFill>
                <a:srgbClr val="FFFF00"/>
              </a:solidFill>
              <a:ea typeface="隶书" charset="0"/>
              <a:cs typeface="隶书" charset="0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</a:pPr>
            <a:endParaRPr kumimoji="1" lang="en-US" altLang="zh-CN" sz="2000" b="1" smtClean="0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sp>
        <p:nvSpPr>
          <p:cNvPr id="991242" name="Rectangle 10"/>
          <p:cNvSpPr>
            <a:spLocks noChangeArrowheads="1"/>
          </p:cNvSpPr>
          <p:nvPr/>
        </p:nvSpPr>
        <p:spPr bwMode="auto">
          <a:xfrm>
            <a:off x="2339975" y="4797425"/>
            <a:ext cx="5688013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fr-FR" altLang="zh-CN" sz="2000" b="1" smtClean="0">
                <a:solidFill>
                  <a:srgbClr val="FFFF00"/>
                </a:solidFill>
                <a:ea typeface="隶书" charset="0"/>
                <a:cs typeface="隶书" charset="0"/>
              </a:rPr>
              <a:t>0.95      0.95           0.95           0.95          0.95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fr-FR" altLang="zh-CN" sz="2000" b="1" smtClean="0">
                <a:solidFill>
                  <a:srgbClr val="FFFF00"/>
                </a:solidFill>
                <a:ea typeface="隶书" charset="0"/>
                <a:cs typeface="隶书" charset="0"/>
              </a:rPr>
              <a:t>0.95</a:t>
            </a:r>
            <a:r>
              <a:rPr kumimoji="1" lang="fr-FR" altLang="zh-CN" sz="2000" b="1" baseline="30000" smtClean="0">
                <a:solidFill>
                  <a:srgbClr val="FFFF00"/>
                </a:solidFill>
                <a:ea typeface="隶书" charset="0"/>
                <a:cs typeface="隶书" charset="0"/>
              </a:rPr>
              <a:t>5</a:t>
            </a:r>
            <a:r>
              <a:rPr kumimoji="1" lang="fr-FR" altLang="zh-CN" sz="2000" b="1" smtClean="0">
                <a:solidFill>
                  <a:srgbClr val="FFFF00"/>
                </a:solidFill>
                <a:ea typeface="隶书" charset="0"/>
                <a:cs typeface="隶书" charset="0"/>
              </a:rPr>
              <a:t>=0.774</a:t>
            </a:r>
            <a:endParaRPr kumimoji="1" lang="en-US" altLang="zh-CN" sz="2000" b="1" smtClean="0">
              <a:solidFill>
                <a:srgbClr val="FFFF00"/>
              </a:solidFill>
              <a:ea typeface="隶书" charset="0"/>
              <a:cs typeface="隶书" charset="0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</a:pPr>
            <a:endParaRPr kumimoji="1" lang="en-US" altLang="zh-CN" sz="2000" b="1" smtClean="0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sp>
        <p:nvSpPr>
          <p:cNvPr id="991243" name="Rectangle 11"/>
          <p:cNvSpPr>
            <a:spLocks noChangeArrowheads="1"/>
          </p:cNvSpPr>
          <p:nvPr/>
        </p:nvSpPr>
        <p:spPr bwMode="auto">
          <a:xfrm>
            <a:off x="6443663" y="4437063"/>
            <a:ext cx="2303462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2000" b="1" smtClean="0">
                <a:solidFill>
                  <a:srgbClr val="FFFFFF"/>
                </a:solidFill>
                <a:ea typeface="隶书" charset="0"/>
                <a:cs typeface="隶书" charset="0"/>
              </a:rPr>
              <a:t>P=0.05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2000" b="1" smtClean="0">
                <a:solidFill>
                  <a:srgbClr val="FFFFFF"/>
                </a:solidFill>
                <a:ea typeface="隶书" charset="0"/>
                <a:cs typeface="隶书" charset="0"/>
              </a:rPr>
              <a:t>Probability of not getting a false positive result: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fr-FR" altLang="zh-CN" sz="2000" b="1" smtClean="0">
                <a:solidFill>
                  <a:srgbClr val="FFFF00"/>
                </a:solidFill>
                <a:ea typeface="隶书" charset="0"/>
                <a:cs typeface="隶书" charset="0"/>
              </a:rPr>
              <a:t>1 - 0.05 = 0.95</a:t>
            </a:r>
            <a:endParaRPr kumimoji="1" lang="en-US" altLang="zh-CN" sz="2000" b="1" smtClean="0">
              <a:solidFill>
                <a:srgbClr val="FFFF00"/>
              </a:solidFill>
              <a:ea typeface="隶书" charset="0"/>
              <a:cs typeface="隶书" charset="0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</a:pPr>
            <a:endParaRPr kumimoji="1" lang="en-US" altLang="zh-CN" sz="2000" b="1" smtClean="0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1811937"/>
      </p:ext>
    </p:extLst>
  </p:cSld>
  <p:clrMapOvr>
    <a:masterClrMapping/>
  </p:clrMapOvr>
  <p:transition xmlns:p14="http://schemas.microsoft.com/office/powerpoint/2010/main" advTm="5963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1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1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9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9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91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91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91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91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91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91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91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91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91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91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91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91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1235" grpId="0" build="allAtOnce"/>
      <p:bldP spid="991239" grpId="0"/>
      <p:bldP spid="991239" grpId="1"/>
      <p:bldP spid="991240" grpId="0"/>
      <p:bldP spid="991240" grpId="1"/>
      <p:bldP spid="991241" grpId="0"/>
      <p:bldP spid="991241" grpId="1"/>
      <p:bldP spid="991242" grpId="0"/>
      <p:bldP spid="991243" grpId="0"/>
      <p:bldP spid="991243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2A53016C-2468-2F40-B8CD-A30B188BA6F1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52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1443" name="Rectangle 13"/>
          <p:cNvSpPr>
            <a:spLocks noGrp="1" noChangeArrowheads="1"/>
          </p:cNvSpPr>
          <p:nvPr>
            <p:ph type="title"/>
          </p:nvPr>
        </p:nvSpPr>
        <p:spPr>
          <a:xfrm>
            <a:off x="0" y="476250"/>
            <a:ext cx="9144000" cy="1257300"/>
          </a:xfrm>
          <a:noFill/>
        </p:spPr>
        <p:txBody>
          <a:bodyPr/>
          <a:lstStyle/>
          <a:p>
            <a:pPr lvl="1">
              <a:lnSpc>
                <a:spcPct val="150000"/>
              </a:lnSpc>
            </a:pPr>
            <a:r>
              <a:rPr kumimoji="1" lang="en-US" altLang="zh-CN" sz="3200" b="1" dirty="0" err="1">
                <a:solidFill>
                  <a:srgbClr val="FFFF00"/>
                </a:solidFill>
                <a:ea typeface="隶书" charset="0"/>
                <a:cs typeface="隶书" charset="0"/>
              </a:rPr>
              <a:t>Bonferroni</a:t>
            </a:r>
            <a:r>
              <a:rPr kumimoji="1" lang="en-US" altLang="zh-CN" sz="3200" b="1" dirty="0">
                <a:solidFill>
                  <a:srgbClr val="FFFF00"/>
                </a:solidFill>
                <a:ea typeface="隶书" charset="0"/>
                <a:cs typeface="隶书" charset="0"/>
              </a:rPr>
              <a:t> correction: </a:t>
            </a:r>
            <a:r>
              <a:rPr kumimoji="1" lang="en-US" altLang="zh-CN" sz="3200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p=0.05</a:t>
            </a:r>
            <a:r>
              <a:rPr kumimoji="1" lang="en-US" altLang="zh-CN" sz="3200" b="1" dirty="0">
                <a:solidFill>
                  <a:srgbClr val="FFFF00"/>
                </a:solidFill>
                <a:ea typeface="隶书" charset="0"/>
                <a:cs typeface="隶书" charset="0"/>
              </a:rPr>
              <a:t>/5=0.01</a:t>
            </a:r>
          </a:p>
        </p:txBody>
      </p:sp>
      <p:pic>
        <p:nvPicPr>
          <p:cNvPr id="6144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808439"/>
            <a:ext cx="5740400" cy="430053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91242" name="Rectangle 10"/>
          <p:cNvSpPr>
            <a:spLocks noChangeArrowheads="1"/>
          </p:cNvSpPr>
          <p:nvPr/>
        </p:nvSpPr>
        <p:spPr bwMode="auto">
          <a:xfrm>
            <a:off x="2339975" y="6111393"/>
            <a:ext cx="5688013" cy="990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fr-FR" altLang="zh-CN" sz="2000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0.01      0.01           0.01           0.01          0.01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endParaRPr kumimoji="1" lang="en-US" altLang="zh-CN" sz="2000" b="1" dirty="0" smtClean="0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3633578"/>
      </p:ext>
    </p:extLst>
  </p:cSld>
  <p:clrMapOvr>
    <a:masterClrMapping/>
  </p:clrMapOvr>
  <p:transition xmlns:p14="http://schemas.microsoft.com/office/powerpoint/2010/main" advTm="5963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1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1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124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BCD46D47-8341-D443-916E-322F0B473938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53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050" y="476250"/>
            <a:ext cx="5327650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>
                <a:latin typeface="Arial" charset="0"/>
                <a:ea typeface="宋体" charset="0"/>
                <a:cs typeface="宋体" charset="0"/>
              </a:rPr>
              <a:t>Multiple Comparisons</a:t>
            </a:r>
          </a:p>
        </p:txBody>
      </p:sp>
      <p:sp>
        <p:nvSpPr>
          <p:cNvPr id="989187" name="Rectangle 3"/>
          <p:cNvSpPr>
            <a:spLocks noChangeArrowheads="1"/>
          </p:cNvSpPr>
          <p:nvPr/>
        </p:nvSpPr>
        <p:spPr bwMode="auto">
          <a:xfrm>
            <a:off x="539552" y="692696"/>
            <a:ext cx="8713464" cy="5960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endParaRPr kumimoji="1" lang="en-US" altLang="zh-CN" sz="3200" b="1" dirty="0" smtClean="0">
              <a:solidFill>
                <a:srgbClr val="FFFF00"/>
              </a:solidFill>
              <a:ea typeface="隶书" charset="0"/>
              <a:cs typeface="隶书" charset="0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en-US" altLang="zh-CN" sz="3200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   False </a:t>
            </a:r>
            <a:r>
              <a:rPr kumimoji="1" lang="en-US" altLang="zh-CN" sz="3200" b="1" dirty="0">
                <a:solidFill>
                  <a:srgbClr val="FFFF00"/>
                </a:solidFill>
                <a:ea typeface="隶书" charset="0"/>
                <a:cs typeface="隶书" charset="0"/>
              </a:rPr>
              <a:t>Discovery Rates (FDR) correction </a:t>
            </a:r>
            <a:endParaRPr kumimoji="1" lang="en-US" altLang="zh-CN" sz="3200" b="1" dirty="0" smtClean="0">
              <a:solidFill>
                <a:srgbClr val="FFFF00"/>
              </a:solidFill>
              <a:ea typeface="隶书" charset="0"/>
              <a:cs typeface="隶书" charset="0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en-US" altLang="zh-CN" sz="3200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   Family-Wise Error (FWE) correction</a:t>
            </a:r>
          </a:p>
          <a:p>
            <a:pPr marL="914400" lvl="1" indent="-457200" algn="l">
              <a:lnSpc>
                <a:spcPct val="150000"/>
              </a:lnSpc>
              <a:spcBef>
                <a:spcPct val="0"/>
              </a:spcBef>
              <a:buFont typeface="Wingdings" charset="2"/>
              <a:buChar char="§"/>
            </a:pPr>
            <a:r>
              <a:rPr kumimoji="1" lang="en-US" altLang="zh-CN" sz="3200" b="1" dirty="0" err="1">
                <a:solidFill>
                  <a:srgbClr val="FFFF00"/>
                </a:solidFill>
                <a:ea typeface="隶书" charset="0"/>
                <a:cs typeface="隶书" charset="0"/>
              </a:rPr>
              <a:t>Bonferroni</a:t>
            </a:r>
            <a:r>
              <a:rPr kumimoji="1" lang="en-US" altLang="zh-CN" sz="3200" b="1" dirty="0">
                <a:solidFill>
                  <a:srgbClr val="FFFF00"/>
                </a:solidFill>
                <a:ea typeface="隶书" charset="0"/>
                <a:cs typeface="隶书" charset="0"/>
              </a:rPr>
              <a:t> correction: 0.05/5=</a:t>
            </a:r>
            <a:r>
              <a:rPr kumimoji="1" lang="en-US" altLang="zh-CN" sz="3200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0.01</a:t>
            </a:r>
          </a:p>
          <a:p>
            <a:pPr marL="914400" lvl="1" indent="-457200" algn="l">
              <a:lnSpc>
                <a:spcPct val="150000"/>
              </a:lnSpc>
              <a:spcBef>
                <a:spcPct val="0"/>
              </a:spcBef>
              <a:buFont typeface="Wingdings" charset="2"/>
              <a:buChar char="§"/>
            </a:pPr>
            <a:r>
              <a:rPr kumimoji="1" lang="en-US" altLang="zh-CN" sz="3200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Gaussian </a:t>
            </a:r>
            <a:r>
              <a:rPr kumimoji="1" lang="en-US" altLang="zh-CN" sz="3200" b="1" dirty="0">
                <a:solidFill>
                  <a:srgbClr val="FFFF00"/>
                </a:solidFill>
                <a:ea typeface="隶书" charset="0"/>
                <a:cs typeface="隶书" charset="0"/>
              </a:rPr>
              <a:t>Random Field </a:t>
            </a:r>
            <a:r>
              <a:rPr kumimoji="1" lang="en-US" altLang="zh-CN" sz="3200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theory correction</a:t>
            </a:r>
          </a:p>
          <a:p>
            <a:pPr marL="914400" lvl="1" indent="-457200" algn="l">
              <a:lnSpc>
                <a:spcPct val="150000"/>
              </a:lnSpc>
              <a:spcBef>
                <a:spcPct val="0"/>
              </a:spcBef>
              <a:buFont typeface="Wingdings" charset="2"/>
              <a:buChar char="§"/>
            </a:pPr>
            <a:r>
              <a:rPr kumimoji="1" lang="en-US" altLang="zh-CN" sz="3200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Monte Carlo simulations (</a:t>
            </a:r>
            <a:r>
              <a:rPr kumimoji="1" lang="en-US" altLang="zh-CN" sz="3200" b="1" dirty="0" err="1" smtClean="0">
                <a:solidFill>
                  <a:srgbClr val="FFFF00"/>
                </a:solidFill>
                <a:ea typeface="隶书" charset="0"/>
                <a:cs typeface="隶书" charset="0"/>
              </a:rPr>
              <a:t>AlphaSim</a:t>
            </a:r>
            <a:r>
              <a:rPr kumimoji="1" lang="en-US" altLang="zh-CN" sz="3200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)</a:t>
            </a:r>
          </a:p>
          <a:p>
            <a:pPr marL="914400" lvl="1" indent="-457200" algn="l">
              <a:lnSpc>
                <a:spcPct val="150000"/>
              </a:lnSpc>
              <a:spcBef>
                <a:spcPct val="0"/>
              </a:spcBef>
              <a:buFont typeface="Wingdings" charset="2"/>
              <a:buChar char="§"/>
            </a:pPr>
            <a:r>
              <a:rPr kumimoji="1" lang="en-US" altLang="zh-CN" sz="3200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Threshold-Free Cluster Enhancement</a:t>
            </a:r>
          </a:p>
          <a:p>
            <a:pPr marL="914400" lvl="1" indent="-457200" algn="l">
              <a:lnSpc>
                <a:spcPct val="150000"/>
              </a:lnSpc>
              <a:spcBef>
                <a:spcPct val="0"/>
              </a:spcBef>
              <a:buFont typeface="Wingdings" charset="2"/>
              <a:buChar char="§"/>
            </a:pPr>
            <a:r>
              <a:rPr kumimoji="1" lang="en-US" altLang="zh-CN" sz="3200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Permutation test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1578897"/>
      </p:ext>
    </p:extLst>
  </p:cSld>
  <p:clrMapOvr>
    <a:masterClrMapping/>
  </p:clrMapOvr>
  <p:transition xmlns:p14="http://schemas.microsoft.com/office/powerpoint/2010/main" advTm="2871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9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9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89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89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89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89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89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89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89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89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89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89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68D5C2B-8D3E-0A49-9297-B5FE49867691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54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DDCF44-6788-A243-A85A-B58441E4E692}" type="slidenum">
              <a:rPr lang="en-US" altLang="zh-CN" sz="1400" b="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54</a:t>
            </a:fld>
            <a:endParaRPr lang="en-US" altLang="zh-CN" sz="1400" b="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349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187450" y="404813"/>
            <a:ext cx="7740650" cy="1257300"/>
          </a:xfrm>
          <a:noFill/>
        </p:spPr>
        <p:txBody>
          <a:bodyPr/>
          <a:lstStyle/>
          <a:p>
            <a:pPr eaLnBrk="1" hangingPunct="1"/>
            <a:r>
              <a:rPr kumimoji="1" lang="en-US" altLang="zh-CN" sz="3200" b="1">
                <a:latin typeface="Arial Black" charset="0"/>
                <a:ea typeface="隶书" charset="0"/>
                <a:cs typeface="隶书" charset="0"/>
              </a:rPr>
              <a:t>FDR Theory</a:t>
            </a:r>
          </a:p>
        </p:txBody>
      </p:sp>
      <p:pic>
        <p:nvPicPr>
          <p:cNvPr id="6349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773238"/>
            <a:ext cx="7272338" cy="286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116013" y="3284538"/>
            <a:ext cx="6985000" cy="360362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6013" y="3644900"/>
            <a:ext cx="6985000" cy="360363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5651500" y="2349500"/>
            <a:ext cx="1368425" cy="2232025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045512" name="Rectangle 8"/>
          <p:cNvSpPr>
            <a:spLocks noChangeArrowheads="1"/>
          </p:cNvSpPr>
          <p:nvPr/>
        </p:nvSpPr>
        <p:spPr bwMode="auto">
          <a:xfrm>
            <a:off x="5867400" y="3213100"/>
            <a:ext cx="865188" cy="4318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63498" name="Rectangle 2"/>
          <p:cNvSpPr>
            <a:spLocks noChangeArrowheads="1"/>
          </p:cNvSpPr>
          <p:nvPr/>
        </p:nvSpPr>
        <p:spPr bwMode="auto">
          <a:xfrm>
            <a:off x="1547813" y="5084763"/>
            <a:ext cx="6408737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en-US" altLang="zh-CN" sz="2400" b="1" smtClean="0">
                <a:solidFill>
                  <a:srgbClr val="FFFFFF"/>
                </a:solidFill>
                <a:ea typeface="隶书" charset="0"/>
                <a:cs typeface="隶书" charset="0"/>
              </a:rPr>
              <a:t> False discovery rate Q</a:t>
            </a:r>
            <a:r>
              <a:rPr kumimoji="1" lang="en-US" altLang="zh-CN" sz="2400" b="1" baseline="-25000" smtClean="0">
                <a:solidFill>
                  <a:srgbClr val="FFFFFF"/>
                </a:solidFill>
                <a:ea typeface="隶书" charset="0"/>
                <a:cs typeface="隶书" charset="0"/>
              </a:rPr>
              <a:t>e</a:t>
            </a:r>
            <a:r>
              <a:rPr kumimoji="1" lang="en-US" altLang="zh-CN" sz="2400" b="1" smtClean="0">
                <a:solidFill>
                  <a:srgbClr val="FFFFFF"/>
                </a:solidFill>
                <a:ea typeface="隶书" charset="0"/>
                <a:cs typeface="隶书" charset="0"/>
              </a:rPr>
              <a:t>=E(V/(V+S))=E(V/R)</a:t>
            </a:r>
          </a:p>
        </p:txBody>
      </p:sp>
      <p:sp>
        <p:nvSpPr>
          <p:cNvPr id="1045514" name="Rectangle 10"/>
          <p:cNvSpPr>
            <a:spLocks noChangeArrowheads="1"/>
          </p:cNvSpPr>
          <p:nvPr/>
        </p:nvSpPr>
        <p:spPr bwMode="auto">
          <a:xfrm>
            <a:off x="5867400" y="4005263"/>
            <a:ext cx="865188" cy="4318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63500" name="Rectangle 11"/>
          <p:cNvSpPr>
            <a:spLocks noChangeArrowheads="1"/>
          </p:cNvSpPr>
          <p:nvPr/>
        </p:nvSpPr>
        <p:spPr bwMode="auto">
          <a:xfrm>
            <a:off x="250825" y="6302375"/>
            <a:ext cx="8289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kumimoji="1" lang="en-US" altLang="zh-CN" b="1" smtClean="0">
                <a:solidFill>
                  <a:srgbClr val="FFFFFF"/>
                </a:solidFill>
                <a:latin typeface="Tahoma" charset="0"/>
                <a:ea typeface="宋体" charset="0"/>
                <a:cs typeface="宋体" charset="0"/>
              </a:rPr>
              <a:t>Benjamini and Hochberg, 1995, Journal of the Royal Statistical Society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565806"/>
      </p:ext>
    </p:extLst>
  </p:cSld>
  <p:clrMapOvr>
    <a:masterClrMapping/>
  </p:clrMapOvr>
  <p:transition xmlns:p14="http://schemas.microsoft.com/office/powerpoint/2010/main" advTm="6121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5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5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45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45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45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45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45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45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45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45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45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45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45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45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45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45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5509" grpId="0" animBg="1"/>
      <p:bldP spid="1045509" grpId="1" animBg="1"/>
      <p:bldP spid="1045510" grpId="0" animBg="1"/>
      <p:bldP spid="1045510" grpId="1" animBg="1"/>
      <p:bldP spid="1045511" grpId="0" animBg="1"/>
      <p:bldP spid="1045511" grpId="1" animBg="1"/>
      <p:bldP spid="1045512" grpId="0" animBg="1"/>
      <p:bldP spid="104551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82A5ABB8-C7DE-794D-B76D-6D32587E5722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55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301478D-A725-0B48-B11A-FDE450B01C60}" type="slidenum">
              <a:rPr lang="en-US" altLang="zh-CN" sz="1400" b="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55</a:t>
            </a:fld>
            <a:endParaRPr lang="en-US" altLang="zh-CN" sz="1400" b="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4516" name="Rectangle 2"/>
          <p:cNvSpPr>
            <a:spLocks noChangeArrowheads="1"/>
          </p:cNvSpPr>
          <p:nvPr/>
        </p:nvSpPr>
        <p:spPr bwMode="auto">
          <a:xfrm>
            <a:off x="900113" y="1557338"/>
            <a:ext cx="7920037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en-US" altLang="zh-CN" sz="2400" b="1" smtClean="0">
                <a:solidFill>
                  <a:srgbClr val="FFFFFF"/>
                </a:solidFill>
                <a:ea typeface="隶书" charset="0"/>
                <a:cs typeface="隶书" charset="0"/>
              </a:rPr>
              <a:t> Let H</a:t>
            </a:r>
            <a:r>
              <a:rPr kumimoji="1" lang="en-US" altLang="zh-CN" sz="2400" b="1" baseline="-25000" smtClean="0">
                <a:solidFill>
                  <a:srgbClr val="FFFFFF"/>
                </a:solidFill>
                <a:ea typeface="隶书" charset="0"/>
                <a:cs typeface="隶书" charset="0"/>
              </a:rPr>
              <a:t>1</a:t>
            </a:r>
            <a:r>
              <a:rPr kumimoji="1" lang="en-US" altLang="zh-CN" sz="2400" b="1" smtClean="0">
                <a:solidFill>
                  <a:srgbClr val="FFFFFF"/>
                </a:solidFill>
                <a:ea typeface="隶书" charset="0"/>
                <a:cs typeface="隶书" charset="0"/>
              </a:rPr>
              <a:t>, …, H</a:t>
            </a:r>
            <a:r>
              <a:rPr kumimoji="1" lang="en-US" altLang="zh-CN" sz="2400" b="1" baseline="-25000" smtClean="0">
                <a:solidFill>
                  <a:srgbClr val="FFFFFF"/>
                </a:solidFill>
                <a:ea typeface="隶书" charset="0"/>
                <a:cs typeface="隶书" charset="0"/>
              </a:rPr>
              <a:t>m</a:t>
            </a:r>
            <a:r>
              <a:rPr kumimoji="1" lang="en-US" altLang="zh-CN" sz="2400" b="1" smtClean="0">
                <a:solidFill>
                  <a:srgbClr val="FFFFFF"/>
                </a:solidFill>
                <a:ea typeface="隶书" charset="0"/>
                <a:cs typeface="隶书" charset="0"/>
              </a:rPr>
              <a:t> be the null hypotheses and P</a:t>
            </a:r>
            <a:r>
              <a:rPr kumimoji="1" lang="en-US" altLang="zh-CN" sz="2400" b="1" baseline="-25000" smtClean="0">
                <a:solidFill>
                  <a:srgbClr val="FFFFFF"/>
                </a:solidFill>
                <a:ea typeface="隶书" charset="0"/>
                <a:cs typeface="隶书" charset="0"/>
              </a:rPr>
              <a:t>1</a:t>
            </a:r>
            <a:r>
              <a:rPr kumimoji="1" lang="en-US" altLang="zh-CN" sz="2400" b="1" smtClean="0">
                <a:solidFill>
                  <a:srgbClr val="FFFFFF"/>
                </a:solidFill>
                <a:ea typeface="隶书" charset="0"/>
                <a:cs typeface="隶书" charset="0"/>
              </a:rPr>
              <a:t>, …, P</a:t>
            </a:r>
            <a:r>
              <a:rPr kumimoji="1" lang="en-US" altLang="zh-CN" sz="2400" b="1" baseline="-25000" smtClean="0">
                <a:solidFill>
                  <a:srgbClr val="FFFFFF"/>
                </a:solidFill>
                <a:ea typeface="隶书" charset="0"/>
                <a:cs typeface="隶书" charset="0"/>
              </a:rPr>
              <a:t>m</a:t>
            </a:r>
            <a:r>
              <a:rPr kumimoji="1" lang="en-US" altLang="zh-CN" sz="2400" b="1" smtClean="0">
                <a:solidFill>
                  <a:srgbClr val="FFFFFF"/>
                </a:solidFill>
                <a:ea typeface="隶书" charset="0"/>
                <a:cs typeface="隶书" charset="0"/>
              </a:rPr>
              <a:t> their corresponding p-values. Order these values in increasing order and denote them by P</a:t>
            </a:r>
            <a:r>
              <a:rPr kumimoji="1" lang="en-US" altLang="zh-CN" sz="2400" b="1" baseline="-25000" smtClean="0">
                <a:solidFill>
                  <a:srgbClr val="FFFFFF"/>
                </a:solidFill>
                <a:ea typeface="隶书" charset="0"/>
                <a:cs typeface="隶书" charset="0"/>
              </a:rPr>
              <a:t>(1)</a:t>
            </a:r>
            <a:r>
              <a:rPr kumimoji="1" lang="en-US" altLang="zh-CN" sz="2400" b="1" smtClean="0">
                <a:solidFill>
                  <a:srgbClr val="FFFFFF"/>
                </a:solidFill>
                <a:ea typeface="隶书" charset="0"/>
                <a:cs typeface="隶书" charset="0"/>
              </a:rPr>
              <a:t>, …, P</a:t>
            </a:r>
            <a:r>
              <a:rPr kumimoji="1" lang="en-US" altLang="zh-CN" sz="2400" b="1" baseline="-25000" smtClean="0">
                <a:solidFill>
                  <a:srgbClr val="FFFFFF"/>
                </a:solidFill>
                <a:ea typeface="隶书" charset="0"/>
                <a:cs typeface="隶书" charset="0"/>
              </a:rPr>
              <a:t>(m)</a:t>
            </a:r>
            <a:r>
              <a:rPr kumimoji="1" lang="en-US" altLang="zh-CN" sz="2400" b="1" smtClean="0">
                <a:solidFill>
                  <a:srgbClr val="FFFFFF"/>
                </a:solidFill>
                <a:ea typeface="隶书" charset="0"/>
                <a:cs typeface="隶书" charset="0"/>
              </a:rPr>
              <a:t>. For a given q, find the largest k such that P</a:t>
            </a:r>
            <a:r>
              <a:rPr kumimoji="1" lang="en-US" altLang="zh-CN" sz="2400" b="1" baseline="-25000" smtClean="0">
                <a:solidFill>
                  <a:srgbClr val="FFFFFF"/>
                </a:solidFill>
                <a:ea typeface="隶书" charset="0"/>
                <a:cs typeface="隶书" charset="0"/>
              </a:rPr>
              <a:t>(k) </a:t>
            </a:r>
            <a:r>
              <a:rPr kumimoji="1" lang="en-US" altLang="zh-CN" sz="2000" b="1" smtClean="0">
                <a:solidFill>
                  <a:srgbClr val="FFFFFF"/>
                </a:solidFill>
                <a:ea typeface="宋体" charset="0"/>
                <a:cs typeface="宋体" charset="0"/>
              </a:rPr>
              <a:t>≦</a:t>
            </a:r>
            <a:r>
              <a:rPr kumimoji="1" lang="en-US" altLang="zh-CN" sz="2400" b="1" smtClean="0">
                <a:solidFill>
                  <a:srgbClr val="FFFFFF"/>
                </a:solidFill>
                <a:ea typeface="隶书" charset="0"/>
                <a:cs typeface="隶书" charset="0"/>
              </a:rPr>
              <a:t> kq/m.</a:t>
            </a:r>
          </a:p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endParaRPr kumimoji="1" lang="en-US" altLang="zh-CN" sz="2400" b="1" smtClean="0">
              <a:solidFill>
                <a:srgbClr val="FFFFFF"/>
              </a:solidFill>
              <a:ea typeface="隶书" charset="0"/>
              <a:cs typeface="隶书" charset="0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en-US" altLang="zh-CN" sz="2400" b="1" smtClean="0">
                <a:solidFill>
                  <a:srgbClr val="FFFFFF"/>
                </a:solidFill>
                <a:ea typeface="隶书" charset="0"/>
                <a:cs typeface="隶书" charset="0"/>
              </a:rPr>
              <a:t>Then reject (i.e. declare positive) all H</a:t>
            </a:r>
            <a:r>
              <a:rPr kumimoji="1" lang="en-US" altLang="zh-CN" sz="2400" b="1" baseline="-25000" smtClean="0">
                <a:solidFill>
                  <a:srgbClr val="FFFFFF"/>
                </a:solidFill>
                <a:ea typeface="隶书" charset="0"/>
                <a:cs typeface="隶书" charset="0"/>
              </a:rPr>
              <a:t>(i)</a:t>
            </a:r>
            <a:r>
              <a:rPr kumimoji="1" lang="en-US" altLang="zh-CN" sz="2400" b="1" smtClean="0">
                <a:solidFill>
                  <a:srgbClr val="FFFFFF"/>
                </a:solidFill>
                <a:ea typeface="隶书" charset="0"/>
                <a:cs typeface="隶书" charset="0"/>
              </a:rPr>
              <a:t> for i = 1, …, k.</a:t>
            </a:r>
          </a:p>
        </p:txBody>
      </p:sp>
      <p:sp>
        <p:nvSpPr>
          <p:cNvPr id="6451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187450" y="404813"/>
            <a:ext cx="7740650" cy="1257300"/>
          </a:xfrm>
          <a:noFill/>
        </p:spPr>
        <p:txBody>
          <a:bodyPr/>
          <a:lstStyle/>
          <a:p>
            <a:pPr eaLnBrk="1" hangingPunct="1"/>
            <a:r>
              <a:rPr kumimoji="1" lang="en-US" altLang="zh-CN" sz="3200" b="1">
                <a:latin typeface="Arial Black" charset="0"/>
                <a:ea typeface="隶书" charset="0"/>
                <a:cs typeface="隶书" charset="0"/>
              </a:rPr>
              <a:t>FDR Theory</a:t>
            </a:r>
          </a:p>
        </p:txBody>
      </p:sp>
    </p:spTree>
    <p:extLst>
      <p:ext uri="{BB962C8B-B14F-4D97-AF65-F5344CB8AC3E}">
        <p14:creationId xmlns:p14="http://schemas.microsoft.com/office/powerpoint/2010/main" val="3286569839"/>
      </p:ext>
    </p:extLst>
  </p:cSld>
  <p:clrMapOvr>
    <a:masterClrMapping/>
  </p:clrMapOvr>
  <p:transition xmlns:p14="http://schemas.microsoft.com/office/powerpoint/2010/main" advTm="14882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9DC11574-7226-0945-B6C0-80AFC96FEF4E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56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DC529D4-F839-5345-BFD5-EE1BD7249847}" type="slidenum">
              <a:rPr lang="en-US" altLang="zh-CN" sz="1400" b="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56</a:t>
            </a:fld>
            <a:endParaRPr lang="en-US" altLang="zh-CN" sz="1400" b="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187450" y="404813"/>
            <a:ext cx="7740650" cy="1257300"/>
          </a:xfrm>
          <a:noFill/>
        </p:spPr>
        <p:txBody>
          <a:bodyPr/>
          <a:lstStyle/>
          <a:p>
            <a:pPr eaLnBrk="1" hangingPunct="1"/>
            <a:r>
              <a:rPr kumimoji="1" lang="en-US" altLang="zh-CN" sz="3200" b="1" dirty="0">
                <a:latin typeface="Arial Black" charset="0"/>
                <a:ea typeface="隶书" charset="0"/>
                <a:cs typeface="隶书" charset="0"/>
              </a:rPr>
              <a:t>FDR in REST</a:t>
            </a:r>
          </a:p>
        </p:txBody>
      </p:sp>
      <p:sp>
        <p:nvSpPr>
          <p:cNvPr id="65542" name="Rectangle 7"/>
          <p:cNvSpPr>
            <a:spLocks noChangeArrowheads="1"/>
          </p:cNvSpPr>
          <p:nvPr/>
        </p:nvSpPr>
        <p:spPr bwMode="auto">
          <a:xfrm>
            <a:off x="5364088" y="2348880"/>
            <a:ext cx="2087562" cy="2159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292100"/>
            <a:ext cx="8661400" cy="62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05023"/>
      </p:ext>
    </p:extLst>
  </p:cSld>
  <p:clrMapOvr>
    <a:masterClrMapping/>
  </p:clrMapOvr>
  <p:transition xmlns:p14="http://schemas.microsoft.com/office/powerpoint/2010/main" advTm="7212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2060848"/>
            <a:ext cx="7937500" cy="3454400"/>
          </a:xfrm>
          <a:prstGeom prst="rect">
            <a:avLst/>
          </a:prstGeom>
        </p:spPr>
      </p:pic>
      <p:sp>
        <p:nvSpPr>
          <p:cNvPr id="10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4E114654-5EEE-C54F-A874-5E9853C17B81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57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3576889-FB24-344A-B9DF-51836B010643}" type="slidenum">
              <a:rPr lang="en-US" altLang="zh-CN" sz="1400" b="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57</a:t>
            </a:fld>
            <a:endParaRPr lang="en-US" altLang="zh-CN" sz="1400" b="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656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187450" y="404813"/>
            <a:ext cx="7740650" cy="1257300"/>
          </a:xfrm>
          <a:noFill/>
        </p:spPr>
        <p:txBody>
          <a:bodyPr/>
          <a:lstStyle/>
          <a:p>
            <a:pPr eaLnBrk="1" hangingPunct="1"/>
            <a:r>
              <a:rPr kumimoji="1" lang="en-US" altLang="zh-CN" sz="3200" b="1" dirty="0" smtClean="0">
                <a:latin typeface="Arial Black" charset="0"/>
                <a:ea typeface="隶书" charset="0"/>
                <a:cs typeface="隶书" charset="0"/>
              </a:rPr>
              <a:t>FDR</a:t>
            </a:r>
            <a:endParaRPr kumimoji="1" lang="en-US" altLang="zh-CN" sz="3200" b="1" dirty="0">
              <a:latin typeface="Arial Black" charset="0"/>
              <a:ea typeface="隶书" charset="0"/>
              <a:cs typeface="隶书" charset="0"/>
            </a:endParaRPr>
          </a:p>
        </p:txBody>
      </p:sp>
      <p:sp>
        <p:nvSpPr>
          <p:cNvPr id="1051653" name="Rectangle 5"/>
          <p:cNvSpPr>
            <a:spLocks noChangeArrowheads="1"/>
          </p:cNvSpPr>
          <p:nvPr/>
        </p:nvSpPr>
        <p:spPr bwMode="auto">
          <a:xfrm>
            <a:off x="1619672" y="2996952"/>
            <a:ext cx="5904656" cy="4318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051654" name="Rectangle 6"/>
          <p:cNvSpPr>
            <a:spLocks noChangeArrowheads="1"/>
          </p:cNvSpPr>
          <p:nvPr/>
        </p:nvSpPr>
        <p:spPr bwMode="auto">
          <a:xfrm>
            <a:off x="3203848" y="3429000"/>
            <a:ext cx="2376488" cy="4318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051656" name="Rectangle 8"/>
          <p:cNvSpPr>
            <a:spLocks noChangeArrowheads="1"/>
          </p:cNvSpPr>
          <p:nvPr/>
        </p:nvSpPr>
        <p:spPr bwMode="auto">
          <a:xfrm>
            <a:off x="3707904" y="3933056"/>
            <a:ext cx="1655762" cy="4318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7626931"/>
      </p:ext>
    </p:extLst>
  </p:cSld>
  <p:clrMapOvr>
    <a:masterClrMapping/>
  </p:clrMapOvr>
  <p:transition xmlns:p14="http://schemas.microsoft.com/office/powerpoint/2010/main" advTm="1010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51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051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51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051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51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1653" grpId="0" animBg="1"/>
      <p:bldP spid="1051653" grpId="1" animBg="1"/>
      <p:bldP spid="1051654" grpId="0" animBg="1"/>
      <p:bldP spid="1051654" grpId="1" animBg="1"/>
      <p:bldP spid="105165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2CBBCE70-5AFD-354D-ADA5-6999B1DC5F4D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58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050" y="476250"/>
            <a:ext cx="5327650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>
                <a:latin typeface="Arial" charset="0"/>
                <a:ea typeface="宋体" charset="0"/>
                <a:cs typeface="宋体" charset="0"/>
              </a:rPr>
              <a:t>Multiple Comparisons</a:t>
            </a:r>
          </a:p>
        </p:txBody>
      </p:sp>
      <p:sp>
        <p:nvSpPr>
          <p:cNvPr id="68612" name="Rectangle 3"/>
          <p:cNvSpPr>
            <a:spLocks noChangeArrowheads="1"/>
          </p:cNvSpPr>
          <p:nvPr/>
        </p:nvSpPr>
        <p:spPr bwMode="auto">
          <a:xfrm>
            <a:off x="827088" y="1452563"/>
            <a:ext cx="8066087" cy="134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2800" b="1" dirty="0">
                <a:solidFill>
                  <a:srgbClr val="FFFF00"/>
                </a:solidFill>
                <a:ea typeface="隶书" charset="0"/>
                <a:cs typeface="隶书" charset="0"/>
              </a:rPr>
              <a:t>Gaussian Random Field Theory </a:t>
            </a:r>
            <a:r>
              <a:rPr kumimoji="1" lang="en-US" altLang="zh-CN" sz="2800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Correction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2800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Monte Carlo simulations (</a:t>
            </a:r>
            <a:r>
              <a:rPr kumimoji="1" lang="en-US" altLang="zh-CN" sz="2800" b="1" dirty="0" err="1" smtClean="0">
                <a:solidFill>
                  <a:srgbClr val="FFFF00"/>
                </a:solidFill>
                <a:ea typeface="隶书" charset="0"/>
                <a:cs typeface="隶书" charset="0"/>
              </a:rPr>
              <a:t>AlphaSim</a:t>
            </a:r>
            <a:r>
              <a:rPr kumimoji="1" lang="en-US" altLang="zh-CN" sz="2800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)</a:t>
            </a:r>
          </a:p>
        </p:txBody>
      </p:sp>
      <p:pic>
        <p:nvPicPr>
          <p:cNvPr id="686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071192"/>
            <a:ext cx="3527425" cy="2641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861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53729"/>
            <a:ext cx="3579813" cy="26812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93286" name="Rectangle 6"/>
          <p:cNvSpPr>
            <a:spLocks noChangeArrowheads="1"/>
          </p:cNvSpPr>
          <p:nvPr/>
        </p:nvSpPr>
        <p:spPr bwMode="auto">
          <a:xfrm>
            <a:off x="4067175" y="5950917"/>
            <a:ext cx="5746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4000" b="1" smtClean="0">
                <a:solidFill>
                  <a:srgbClr val="FFFF00"/>
                </a:solidFill>
                <a:ea typeface="隶书" charset="0"/>
                <a:cs typeface="隶书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3880393"/>
      </p:ext>
    </p:extLst>
  </p:cSld>
  <p:clrMapOvr>
    <a:masterClrMapping/>
  </p:clrMapOvr>
  <p:transition xmlns:p14="http://schemas.microsoft.com/office/powerpoint/2010/main" advTm="5347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3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3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28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" y="0"/>
            <a:ext cx="8997606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" y="0"/>
            <a:ext cx="8997606" cy="6858000"/>
          </a:xfrm>
          <a:prstGeom prst="rect">
            <a:avLst/>
          </a:prstGeom>
        </p:spPr>
      </p:pic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59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59</a:t>
            </a:fld>
            <a:endParaRPr lang="en-US" altLang="zh-CN">
              <a:latin typeface="Arial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5508104" y="1340768"/>
            <a:ext cx="1368152" cy="576064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5300114"/>
      </p:ext>
    </p:extLst>
  </p:cSld>
  <p:clrMapOvr>
    <a:masterClrMapping/>
  </p:clrMapOvr>
  <p:transition xmlns:p14="http://schemas.microsoft.com/office/powerpoint/2010/main" advTm="390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Quality Control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04" y="1988840"/>
            <a:ext cx="4705820" cy="25922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3237" y="2708920"/>
            <a:ext cx="4205267" cy="9361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277766"/>
      </p:ext>
    </p:extLst>
  </p:cSld>
  <p:clrMapOvr>
    <a:masterClrMapping/>
  </p:clrMapOvr>
  <p:transition xmlns:p14="http://schemas.microsoft.com/office/powerpoint/2010/main" advTm="4099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60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231900"/>
            <a:ext cx="7912100" cy="4394200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619672" y="1988840"/>
            <a:ext cx="5904656" cy="72008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619672" y="2708920"/>
            <a:ext cx="5904656" cy="504056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619672" y="3212976"/>
            <a:ext cx="5904656" cy="432048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dirty="0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1619672" y="3645024"/>
            <a:ext cx="4320480" cy="36004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940152" y="3645024"/>
            <a:ext cx="1584176" cy="36004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624" y="5301208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Voxel Z &gt; 2.3,  Cluster P &lt; 0.05,  Two One-Tailed Corrections:</a:t>
            </a:r>
          </a:p>
          <a:p>
            <a:r>
              <a:rPr lang="en-US" dirty="0"/>
              <a:t>e</a:t>
            </a:r>
            <a:r>
              <a:rPr lang="en-US" dirty="0" smtClean="0"/>
              <a:t>quivalent to</a:t>
            </a:r>
          </a:p>
          <a:p>
            <a:r>
              <a:rPr lang="en-US" dirty="0" smtClean="0"/>
              <a:t>Voxel P &lt; 0.0214, Cluster P &lt; 0.1, Two Tailed.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853423"/>
      </p:ext>
    </p:extLst>
  </p:cSld>
  <p:clrMapOvr>
    <a:masterClrMapping/>
  </p:clrMapOvr>
  <p:transition xmlns:p14="http://schemas.microsoft.com/office/powerpoint/2010/main" advTm="12477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61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231900"/>
            <a:ext cx="7912100" cy="4394200"/>
          </a:xfrm>
          <a:prstGeom prst="rect">
            <a:avLst/>
          </a:prstGeom>
        </p:spPr>
      </p:pic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1619672" y="3645024"/>
            <a:ext cx="5328592" cy="36004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425845"/>
      </p:ext>
    </p:extLst>
  </p:cSld>
  <p:clrMapOvr>
    <a:masterClrMapping/>
  </p:clrMapOvr>
  <p:transition xmlns:p14="http://schemas.microsoft.com/office/powerpoint/2010/main" advTm="1963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4D919473-71B3-BC44-91B7-993AFDE1F57F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62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1683" name="Text Box 5"/>
          <p:cNvSpPr txBox="1">
            <a:spLocks noChangeArrowheads="1"/>
          </p:cNvSpPr>
          <p:nvPr/>
        </p:nvSpPr>
        <p:spPr bwMode="auto">
          <a:xfrm>
            <a:off x="314325" y="908050"/>
            <a:ext cx="8505825" cy="5410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Cl Size	Frequency	Cum Prop	p/Voxel	Max Freq	Alpha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1		235971		0.619898	0.009613	0		1.000000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2		76150		0.819945	0.006282	0		1.000000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3		32297		0.904789	0.004131	0		1.000000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4		15940		0.946664	0.002763	0		1.000000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5		8476		0.968930	0.001863	0		1.000000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6		4786		0.981503	0.001265	1		1.000000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7		2767		0.988772	0.000860	19		0.999000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8		1606		0.992991	0.000586	51		0.980000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9		1011		0.995647	0.000405	127		0.929000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10		585		0.997184	0.000276	132		0.802000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11		391		0.998211	0.000194	172		0.670000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12		236		0.998831	0.000133	146		0.498000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13		164		0.999262	0.000093	107		0.352000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14		98		0.999519	0.000063	78		0.245000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15		69		0.999701	0.000043	61		0.167000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16		37		0.999798	0.000029	30		0.106000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17		22		0.999856	0.000020	22		0.076000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18		22		0.999913	0.000015	21		0.054000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19		11		0.999942	0.000010	11		0.033000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20		7		0.999961	0.000007	7		0.022000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21		5		0.999974	0.000005	5		0.015000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22		5		0.999987	0.000003	5		0.010000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23		4		0.999997	0.000002	4		0.005000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24		1		1.000000	0.000000	1		0.001000</a:t>
            </a:r>
          </a:p>
        </p:txBody>
      </p:sp>
      <p:sp>
        <p:nvSpPr>
          <p:cNvPr id="1018886" name="Rectangle 6"/>
          <p:cNvSpPr>
            <a:spLocks noChangeArrowheads="1"/>
          </p:cNvSpPr>
          <p:nvPr/>
        </p:nvSpPr>
        <p:spPr bwMode="auto">
          <a:xfrm>
            <a:off x="5786438" y="908050"/>
            <a:ext cx="792162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018887" name="Rectangle 7"/>
          <p:cNvSpPr>
            <a:spLocks noChangeArrowheads="1"/>
          </p:cNvSpPr>
          <p:nvPr/>
        </p:nvSpPr>
        <p:spPr bwMode="auto">
          <a:xfrm>
            <a:off x="314325" y="908050"/>
            <a:ext cx="792163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018888" name="Rectangle 8"/>
          <p:cNvSpPr>
            <a:spLocks noChangeArrowheads="1"/>
          </p:cNvSpPr>
          <p:nvPr/>
        </p:nvSpPr>
        <p:spPr bwMode="auto">
          <a:xfrm>
            <a:off x="314325" y="4941888"/>
            <a:ext cx="8353425" cy="2873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1856564"/>
      </p:ext>
    </p:extLst>
  </p:cSld>
  <p:clrMapOvr>
    <a:masterClrMapping/>
  </p:clrMapOvr>
  <p:transition xmlns:p14="http://schemas.microsoft.com/office/powerpoint/2010/main" advTm="1526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8886" grpId="0" animBg="1"/>
      <p:bldP spid="1018887" grpId="0" animBg="1"/>
      <p:bldP spid="101888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24500" y="2895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63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916" y="6309320"/>
            <a:ext cx="3075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Smith et al., 2009. </a:t>
            </a:r>
            <a:r>
              <a:rPr lang="en-US" dirty="0" err="1" smtClean="0"/>
              <a:t>Neuroimage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altLang="zh-CN" sz="2800" b="1" dirty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Threshold-Free Cluster </a:t>
            </a:r>
            <a:r>
              <a:rPr lang="en-US" altLang="zh-CN" sz="28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Enhancement (TFCE)</a:t>
            </a:r>
            <a:endParaRPr lang="en-US" altLang="zh-CN" sz="2800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8610"/>
            <a:ext cx="9144000" cy="446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750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24500" y="2895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64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624" y="6309320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Winkler et al., 2016. </a:t>
            </a:r>
            <a:r>
              <a:rPr lang="en-US" dirty="0" err="1" smtClean="0"/>
              <a:t>Neuroimage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altLang="zh-CN" sz="28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Permutation Test</a:t>
            </a:r>
            <a:endParaRPr lang="en-US" altLang="zh-CN" sz="2800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144" y="1196752"/>
            <a:ext cx="5834697" cy="503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01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24500" y="2895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65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632" y="1988840"/>
            <a:ext cx="9144000" cy="27089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6309320"/>
            <a:ext cx="2640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Eklund</a:t>
            </a:r>
            <a:r>
              <a:rPr lang="en-US" dirty="0" smtClean="0"/>
              <a:t> et al., 2016. PNAS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Multiple Comparison Correction</a:t>
            </a:r>
            <a:endParaRPr lang="en-US" altLang="zh-CN" sz="3200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4699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24500" y="2895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66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6309320"/>
            <a:ext cx="2640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Eklund</a:t>
            </a:r>
            <a:r>
              <a:rPr lang="en-US" dirty="0" smtClean="0"/>
              <a:t> et al., 2016. PNAS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646575"/>
            <a:ext cx="8338048" cy="53027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2609708"/>
            <a:ext cx="3848720" cy="310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165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24500" y="2895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67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401" y="6309320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Cox et al., 2016. </a:t>
            </a:r>
            <a:r>
              <a:rPr lang="en-US" dirty="0" err="1"/>
              <a:t>bioRxiv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72202"/>
            <a:ext cx="6192688" cy="1844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112" y="836712"/>
            <a:ext cx="7164288" cy="525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970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1988840"/>
            <a:ext cx="4675872" cy="31713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24500" y="2895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68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401" y="6309320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Cox et al., 2016. </a:t>
            </a:r>
            <a:r>
              <a:rPr lang="en-US" dirty="0" err="1"/>
              <a:t>bioRxiv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1916832"/>
            <a:ext cx="4497850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007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24500" y="2895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69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401" y="6309320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Cox et al., 2016. </a:t>
            </a:r>
            <a:r>
              <a:rPr lang="en-US" dirty="0" err="1"/>
              <a:t>bioRxiv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9144000" cy="563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463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04" y="836712"/>
            <a:ext cx="9144000" cy="6171884"/>
          </a:xfrm>
          <a:prstGeom prst="rect">
            <a:avLst/>
          </a:prstGeom>
        </p:spPr>
      </p:pic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Quality Control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5508104" y="2780928"/>
            <a:ext cx="2520280" cy="50405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2060848"/>
            <a:ext cx="6794500" cy="454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8520" y="404664"/>
            <a:ext cx="8997606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5573357"/>
      </p:ext>
    </p:extLst>
  </p:cSld>
  <p:clrMapOvr>
    <a:masterClrMapping/>
  </p:clrMapOvr>
  <p:transition xmlns:p14="http://schemas.microsoft.com/office/powerpoint/2010/main" advTm="2303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24500" y="35562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70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" y="1281289"/>
            <a:ext cx="9144000" cy="4523975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300192" y="4593657"/>
            <a:ext cx="1512168" cy="36004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altLang="zh-CN" sz="28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Permutation Test</a:t>
            </a:r>
            <a:endParaRPr lang="en-US" altLang="zh-CN" sz="2800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76742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ntitled-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56791"/>
            <a:ext cx="7992888" cy="40969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24500" y="2895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71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602128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Based </a:t>
            </a:r>
            <a:r>
              <a:rPr lang="en-US" dirty="0"/>
              <a:t>on PALM: Winkler, A.M., Ridgway, G.R., </a:t>
            </a:r>
            <a:r>
              <a:rPr lang="en-US" dirty="0" err="1"/>
              <a:t>Douaud</a:t>
            </a:r>
            <a:r>
              <a:rPr lang="en-US" dirty="0"/>
              <a:t>, G., Nichols, T.E., Smith, S.M., 2016. Faster permutation inference in brain imaging. </a:t>
            </a:r>
            <a:r>
              <a:rPr lang="en-US" dirty="0" err="1"/>
              <a:t>Neuroimage</a:t>
            </a:r>
            <a:r>
              <a:rPr lang="en-US" dirty="0"/>
              <a:t> 141, 502-516.</a:t>
            </a: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971600" y="2276872"/>
            <a:ext cx="7200800" cy="576064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/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1043608" y="2924944"/>
            <a:ext cx="2304256" cy="432048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 dirty="0"/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3779912" y="2924944"/>
            <a:ext cx="4392488" cy="432048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/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1115616" y="3501008"/>
            <a:ext cx="1152128" cy="432048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/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5364088" y="3501008"/>
            <a:ext cx="1584176" cy="432048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/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3347864" y="3429000"/>
            <a:ext cx="1440160" cy="504056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/>
          </a:p>
        </p:txBody>
      </p:sp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altLang="zh-CN" sz="28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Permutation Test</a:t>
            </a:r>
            <a:endParaRPr lang="en-US" altLang="zh-CN" sz="2800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62371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5" grpId="1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536" y="764704"/>
            <a:ext cx="10032604" cy="6301470"/>
          </a:xfrm>
          <a:prstGeom prst="rect">
            <a:avLst/>
          </a:prstGeom>
        </p:spPr>
      </p:pic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72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602128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Based </a:t>
            </a:r>
            <a:r>
              <a:rPr lang="en-US" dirty="0"/>
              <a:t>on PALM: Winkler, A.M., Ridgway, G.R., </a:t>
            </a:r>
            <a:r>
              <a:rPr lang="en-US" dirty="0" err="1"/>
              <a:t>Douaud</a:t>
            </a:r>
            <a:r>
              <a:rPr lang="en-US" dirty="0"/>
              <a:t>, G., Nichols, T.E., Smith, S.M., 2016. Faster permutation inference in brain imaging. </a:t>
            </a:r>
            <a:r>
              <a:rPr lang="en-US" dirty="0" err="1"/>
              <a:t>Neuroimage</a:t>
            </a:r>
            <a:r>
              <a:rPr lang="en-US" dirty="0"/>
              <a:t> 141, 502-516.</a:t>
            </a: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3419872" y="3789040"/>
            <a:ext cx="4680520" cy="1872208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/>
          </a:p>
        </p:txBody>
      </p:sp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altLang="zh-CN" sz="28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Permutation Test</a:t>
            </a:r>
            <a:endParaRPr lang="en-US" altLang="zh-CN" sz="2800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11322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73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602128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Based </a:t>
            </a:r>
            <a:r>
              <a:rPr lang="en-US" dirty="0"/>
              <a:t>on PALM: Winkler, A.M., Ridgway, G.R., </a:t>
            </a:r>
            <a:r>
              <a:rPr lang="en-US" dirty="0" err="1"/>
              <a:t>Douaud</a:t>
            </a:r>
            <a:r>
              <a:rPr lang="en-US" dirty="0"/>
              <a:t>, G., Nichols, T.E., Smith, S.M., 2016. Faster permutation inference in brain imaging. </a:t>
            </a:r>
            <a:r>
              <a:rPr lang="en-US" dirty="0" err="1"/>
              <a:t>Neuroimage</a:t>
            </a:r>
            <a:r>
              <a:rPr lang="en-US" dirty="0"/>
              <a:t> 141, 502-516.</a:t>
            </a:r>
          </a:p>
        </p:txBody>
      </p:sp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altLang="zh-CN" sz="28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Permutation Test</a:t>
            </a:r>
            <a:endParaRPr lang="en-US" altLang="zh-CN" sz="2800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340768"/>
            <a:ext cx="7166098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817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74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268760"/>
            <a:ext cx="8280920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AutoNum type="arabicPeriod"/>
            </a:pPr>
            <a:r>
              <a:rPr lang="en-US" dirty="0" smtClean="0"/>
              <a:t>_</a:t>
            </a:r>
            <a:r>
              <a:rPr lang="en-US" dirty="0" err="1" smtClean="0"/>
              <a:t>vox_tstat.nii</a:t>
            </a:r>
            <a:r>
              <a:rPr lang="en-US" dirty="0" smtClean="0"/>
              <a:t> </a:t>
            </a:r>
            <a:r>
              <a:rPr lang="en-US" dirty="0"/>
              <a:t>is the T value of a voxel</a:t>
            </a:r>
            <a:r>
              <a:rPr lang="en-US" dirty="0" smtClean="0"/>
              <a:t>.</a:t>
            </a:r>
            <a:endParaRPr lang="en-US" dirty="0"/>
          </a:p>
          <a:p>
            <a:pPr marL="342900" indent="-342900" algn="l">
              <a:buAutoNum type="arabicPeriod"/>
            </a:pPr>
            <a:r>
              <a:rPr lang="en-US" dirty="0" smtClean="0"/>
              <a:t> </a:t>
            </a:r>
            <a:r>
              <a:rPr lang="en-US" dirty="0"/>
              <a:t>_</a:t>
            </a:r>
            <a:r>
              <a:rPr lang="en-US" dirty="0" err="1"/>
              <a:t>vox_tstat_uncp.nii</a:t>
            </a:r>
            <a:r>
              <a:rPr lang="en-US" dirty="0"/>
              <a:t> is the p value corresponds to the rank of the observed T value within the permutations FOR A GIVEN VOXEL (the null distribution is the permuted T values of that given voxel). </a:t>
            </a:r>
            <a:r>
              <a:rPr lang="en-US" dirty="0" smtClean="0"/>
              <a:t>Computing </a:t>
            </a:r>
            <a:r>
              <a:rPr lang="en-US" dirty="0"/>
              <a:t>the rank is one of the ways in which the p-value can be obtained (it's then divided by the number of permutations)</a:t>
            </a:r>
            <a:r>
              <a:rPr lang="en-US" dirty="0" smtClean="0"/>
              <a:t>.</a:t>
            </a:r>
          </a:p>
          <a:p>
            <a:pPr marL="342900" indent="-342900" algn="l">
              <a:buAutoNum type="arabicPeriod"/>
            </a:pPr>
            <a:r>
              <a:rPr lang="en-US" dirty="0" smtClean="0"/>
              <a:t>_</a:t>
            </a:r>
            <a:r>
              <a:rPr lang="en-US" dirty="0" err="1" smtClean="0"/>
              <a:t>vox_tstat_fwep.nii</a:t>
            </a:r>
            <a:r>
              <a:rPr lang="en-US" dirty="0" smtClean="0"/>
              <a:t> </a:t>
            </a:r>
            <a:r>
              <a:rPr lang="en-US" dirty="0"/>
              <a:t>is the p value corresponds to the rank of the observed T value within the permutations of maximum T values across all the voxels (the null distribution is composed by the maximum T value across all the voxels for each permutation</a:t>
            </a:r>
            <a:r>
              <a:rPr lang="en-US" dirty="0" smtClean="0"/>
              <a:t>). For </a:t>
            </a:r>
            <a:r>
              <a:rPr lang="en-US" dirty="0"/>
              <a:t>the corrected, the distribution of the maximum is used as reference, and the rank (or </a:t>
            </a:r>
            <a:r>
              <a:rPr lang="en-US" dirty="0" err="1"/>
              <a:t>quantile</a:t>
            </a:r>
            <a:r>
              <a:rPr lang="en-US" dirty="0"/>
              <a:t>) of a given voxel in relation to that distribution is used to obtain p-values. </a:t>
            </a:r>
            <a:endParaRPr lang="en-US" dirty="0" smtClean="0"/>
          </a:p>
          <a:p>
            <a:pPr marL="342900" indent="-342900" algn="l">
              <a:buAutoNum type="arabicPeriod" startAt="3"/>
            </a:pPr>
            <a:r>
              <a:rPr lang="en-US" dirty="0" smtClean="0"/>
              <a:t>_</a:t>
            </a:r>
            <a:r>
              <a:rPr lang="en-US" dirty="0" err="1" smtClean="0"/>
              <a:t>clustere_tstat.nii</a:t>
            </a:r>
            <a:r>
              <a:rPr lang="en-US" dirty="0" smtClean="0"/>
              <a:t> </a:t>
            </a:r>
            <a:r>
              <a:rPr lang="en-US" dirty="0"/>
              <a:t>is simply the size (in voxels) of the cluster. This number acts as the test statistic. </a:t>
            </a:r>
          </a:p>
          <a:p>
            <a:pPr marL="342900" indent="-342900" algn="l">
              <a:buAutoNum type="arabicPeriod" startAt="3"/>
            </a:pPr>
            <a:r>
              <a:rPr lang="en-US" dirty="0" smtClean="0"/>
              <a:t> _</a:t>
            </a:r>
            <a:r>
              <a:rPr lang="en-US" dirty="0" err="1" smtClean="0"/>
              <a:t>clustere_tstat_fwep.nii</a:t>
            </a:r>
            <a:r>
              <a:rPr lang="en-US" dirty="0"/>
              <a:t>: p-values computed in the same way as 3, i.e., using the distribution of the maximum cluster size</a:t>
            </a:r>
            <a:r>
              <a:rPr lang="en-US" dirty="0" smtClean="0"/>
              <a:t>.</a:t>
            </a:r>
          </a:p>
          <a:p>
            <a:pPr marL="342900" indent="-342900" algn="l">
              <a:buAutoNum type="arabicPeriod" startAt="3"/>
            </a:pPr>
            <a:r>
              <a:rPr lang="en-US" dirty="0"/>
              <a:t>The TFCE maps are similar to </a:t>
            </a:r>
            <a:r>
              <a:rPr lang="en-US" dirty="0" smtClean="0"/>
              <a:t>Points 1, 2 and 3.</a:t>
            </a:r>
            <a:endParaRPr lang="en-US" dirty="0"/>
          </a:p>
        </p:txBody>
      </p:sp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altLang="zh-CN" sz="28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Permutation Test</a:t>
            </a:r>
            <a:endParaRPr lang="en-US" altLang="zh-CN" sz="2800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53190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75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altLang="zh-CN" sz="28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Permutation Test</a:t>
            </a:r>
            <a:endParaRPr lang="en-US" altLang="zh-CN" sz="2800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6" y="116632"/>
            <a:ext cx="9004656" cy="6858000"/>
          </a:xfrm>
          <a:prstGeom prst="rect">
            <a:avLst/>
          </a:prstGeom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508104" y="2780928"/>
            <a:ext cx="2088232" cy="36004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475656" y="908720"/>
            <a:ext cx="1440160" cy="432048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222327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8561" y="1340768"/>
            <a:ext cx="10301411" cy="4464496"/>
          </a:xfrm>
          <a:prstGeom prst="rect">
            <a:avLst/>
          </a:prstGeom>
        </p:spPr>
      </p:pic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76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altLang="zh-CN" sz="28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Permutation Test</a:t>
            </a:r>
            <a:endParaRPr lang="en-US" altLang="zh-CN" sz="2800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915816" y="3140968"/>
            <a:ext cx="2880320" cy="504056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5436096" y="2636912"/>
            <a:ext cx="1944216" cy="432048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963426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77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altLang="zh-CN" sz="28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Permutation Test</a:t>
            </a:r>
            <a:endParaRPr lang="en-US" altLang="zh-CN" sz="2800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48" y="99392"/>
            <a:ext cx="9004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7873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24500" y="2895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78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0247" y="6309320"/>
            <a:ext cx="2448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Chen, Lu, Yan</a:t>
            </a:r>
            <a:r>
              <a:rPr lang="en-US" baseline="30000" dirty="0" smtClean="0"/>
              <a:t>*</a:t>
            </a:r>
            <a:r>
              <a:rPr lang="en-US" dirty="0" smtClean="0"/>
              <a:t>, in prep.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altLang="zh-CN" sz="28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Family wise Error Rate</a:t>
            </a:r>
            <a:endParaRPr lang="en-US" altLang="zh-CN" sz="2800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95190" y="6309320"/>
            <a:ext cx="3403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  vs. 20  Permutation 1000 times</a:t>
            </a:r>
            <a:endParaRPr lang="en-US" dirty="0"/>
          </a:p>
        </p:txBody>
      </p:sp>
      <p:pic>
        <p:nvPicPr>
          <p:cNvPr id="11" name="图片 1" descr="/Users/ChenXiao/Desktop/Data 2_ALFF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6912768" cy="51291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445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413" y="333375"/>
            <a:ext cx="4608512" cy="1257300"/>
          </a:xfrm>
        </p:spPr>
        <p:txBody>
          <a:bodyPr/>
          <a:lstStyle/>
          <a:p>
            <a:r>
              <a:rPr lang="en-US" altLang="zh-CN" sz="4000">
                <a:solidFill>
                  <a:srgbClr val="FFFF00"/>
                </a:solidFill>
                <a:latin typeface="Arial Black" charset="0"/>
                <a:ea typeface="隶书" pitchFamily="49" charset="-122"/>
                <a:cs typeface="隶书" pitchFamily="49" charset="-122"/>
              </a:rPr>
              <a:t>Outline</a:t>
            </a:r>
          </a:p>
        </p:txBody>
      </p:sp>
      <p:sp>
        <p:nvSpPr>
          <p:cNvPr id="448515" name="Rectangle 3"/>
          <p:cNvSpPr>
            <a:spLocks noChangeArrowheads="1"/>
          </p:cNvSpPr>
          <p:nvPr/>
        </p:nvSpPr>
        <p:spPr bwMode="auto">
          <a:xfrm>
            <a:off x="1151632" y="1649799"/>
            <a:ext cx="8316912" cy="308289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4400" b="1" dirty="0" smtClean="0">
                <a:latin typeface="Times New Roman" pitchFamily="18" charset="0"/>
                <a:ea typeface="隶书" pitchFamily="49" charset="-122"/>
                <a:cs typeface="+mn-cs"/>
              </a:rPr>
              <a:t>  Quality Control</a:t>
            </a:r>
          </a:p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4400" b="1" dirty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4400" b="1" dirty="0" smtClean="0">
                <a:latin typeface="Times New Roman" pitchFamily="18" charset="0"/>
                <a:ea typeface="隶书" pitchFamily="49" charset="-122"/>
                <a:cs typeface="+mn-cs"/>
              </a:rPr>
              <a:t> Statistical </a:t>
            </a:r>
            <a:r>
              <a:rPr kumimoji="1" lang="en-US" altLang="zh-CN" sz="4400" b="1" dirty="0">
                <a:latin typeface="Times New Roman" pitchFamily="18" charset="0"/>
                <a:ea typeface="隶书" pitchFamily="49" charset="-122"/>
                <a:cs typeface="+mn-cs"/>
              </a:rPr>
              <a:t>Analysis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4400" b="1" dirty="0">
                <a:latin typeface="Times New Roman" pitchFamily="18" charset="0"/>
                <a:ea typeface="隶书" pitchFamily="49" charset="-122"/>
                <a:cs typeface="+mn-cs"/>
              </a:rPr>
              <a:t>  Results </a:t>
            </a:r>
            <a:r>
              <a:rPr kumimoji="1" lang="en-US" altLang="zh-CN" sz="4400" b="1" dirty="0" smtClean="0">
                <a:latin typeface="Times New Roman" pitchFamily="18" charset="0"/>
                <a:ea typeface="隶书" pitchFamily="49" charset="-122"/>
                <a:cs typeface="+mn-cs"/>
              </a:rPr>
              <a:t>Viewing</a:t>
            </a:r>
            <a:endParaRPr kumimoji="1" lang="en-US" altLang="zh-CN" sz="4400" b="1" dirty="0">
              <a:latin typeface="Times New Roman" pitchFamily="18" charset="0"/>
              <a:ea typeface="隶书" pitchFamily="49" charset="-122"/>
              <a:cs typeface="+mn-cs"/>
            </a:endParaRPr>
          </a:p>
        </p:txBody>
      </p:sp>
      <p:sp>
        <p:nvSpPr>
          <p:cNvPr id="448516" name="Line 4"/>
          <p:cNvSpPr>
            <a:spLocks noChangeShapeType="1"/>
          </p:cNvSpPr>
          <p:nvPr/>
        </p:nvSpPr>
        <p:spPr bwMode="auto">
          <a:xfrm>
            <a:off x="252413" y="4293096"/>
            <a:ext cx="647700" cy="0"/>
          </a:xfrm>
          <a:prstGeom prst="line">
            <a:avLst/>
          </a:prstGeom>
          <a:noFill/>
          <a:ln w="190500">
            <a:solidFill>
              <a:srgbClr val="FFFF00"/>
            </a:solidFill>
            <a:round/>
            <a:headEnd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1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36DF8E29-D3D1-8047-8A0E-8514FA07FBE0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79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270397"/>
      </p:ext>
    </p:extLst>
  </p:cSld>
  <p:clrMapOvr>
    <a:masterClrMapping/>
  </p:clrMapOvr>
  <p:transition xmlns:p14="http://schemas.microsoft.com/office/powerpoint/2010/main" advTm="1664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04" y="836712"/>
            <a:ext cx="9144000" cy="6171884"/>
          </a:xfrm>
          <a:prstGeom prst="rect">
            <a:avLst/>
          </a:prstGeom>
        </p:spPr>
      </p:pic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Quality Control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5508104" y="3212976"/>
            <a:ext cx="2520280" cy="50405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1004957"/>
      </p:ext>
    </p:extLst>
  </p:cSld>
  <p:clrMapOvr>
    <a:masterClrMapping/>
  </p:clrMapOvr>
  <p:transition xmlns:p14="http://schemas.microsoft.com/office/powerpoint/2010/main" advTm="887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-301453"/>
            <a:ext cx="4700558" cy="7690893"/>
          </a:xfrm>
          <a:prstGeom prst="rect">
            <a:avLst/>
          </a:prstGeom>
        </p:spPr>
      </p:pic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80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843808" y="5229200"/>
            <a:ext cx="3384376" cy="43204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6931552"/>
      </p:ext>
    </p:extLst>
  </p:cSld>
  <p:clrMapOvr>
    <a:masterClrMapping/>
  </p:clrMapOvr>
  <p:transition xmlns:p14="http://schemas.microsoft.com/office/powerpoint/2010/main" advTm="2237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81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" y="0"/>
            <a:ext cx="8997606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0043709"/>
      </p:ext>
    </p:extLst>
  </p:cSld>
  <p:clrMapOvr>
    <a:masterClrMapping/>
  </p:clrMapOvr>
  <p:transition xmlns:p14="http://schemas.microsoft.com/office/powerpoint/2010/main" advTm="6159"/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" y="0"/>
            <a:ext cx="8997606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" y="0"/>
            <a:ext cx="8997606" cy="6858000"/>
          </a:xfrm>
          <a:prstGeom prst="rect">
            <a:avLst/>
          </a:prstGeom>
        </p:spPr>
      </p:pic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82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82</a:t>
            </a:fld>
            <a:endParaRPr lang="en-US" altLang="zh-CN">
              <a:latin typeface="Arial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499992" y="836712"/>
            <a:ext cx="3744416" cy="792088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827584" y="764704"/>
            <a:ext cx="3168352" cy="576064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dirty="0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0512955"/>
      </p:ext>
    </p:extLst>
  </p:cSld>
  <p:clrMapOvr>
    <a:masterClrMapping/>
  </p:clrMapOvr>
  <p:transition xmlns:p14="http://schemas.microsoft.com/office/powerpoint/2010/main" advTm="1561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2" animBg="1"/>
      <p:bldP spid="11" grpId="3" animBg="1"/>
      <p:bldP spid="13" grpId="2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83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43100"/>
            <a:ext cx="9144000" cy="2951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7505601"/>
      </p:ext>
    </p:extLst>
  </p:cSld>
  <p:clrMapOvr>
    <a:masterClrMapping/>
  </p:clrMapOvr>
  <p:transition xmlns:p14="http://schemas.microsoft.com/office/powerpoint/2010/main" advTm="3586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" y="0"/>
            <a:ext cx="8997606" cy="6858000"/>
          </a:xfrm>
          <a:prstGeom prst="rect">
            <a:avLst/>
          </a:prstGeom>
        </p:spPr>
      </p:pic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84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84</a:t>
            </a:fld>
            <a:endParaRPr lang="en-US" altLang="zh-CN">
              <a:latin typeface="Arial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755576" y="1268760"/>
            <a:ext cx="3528392" cy="648072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4283968" y="1268760"/>
            <a:ext cx="1368152" cy="576064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827584" y="1988840"/>
            <a:ext cx="2520280" cy="936104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dirty="0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899592" y="2996952"/>
            <a:ext cx="2232248" cy="504056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dirty="0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3396293"/>
      </p:ext>
    </p:extLst>
  </p:cSld>
  <p:clrMapOvr>
    <a:masterClrMapping/>
  </p:clrMapOvr>
  <p:transition xmlns:p14="http://schemas.microsoft.com/office/powerpoint/2010/main" advTm="7196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85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0"/>
            <a:ext cx="7763015" cy="6858000"/>
          </a:xfrm>
          <a:prstGeom prst="rect">
            <a:avLst/>
          </a:prstGeom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259632" y="548680"/>
            <a:ext cx="6552728" cy="648072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3731988"/>
      </p:ext>
    </p:extLst>
  </p:cSld>
  <p:clrMapOvr>
    <a:masterClrMapping/>
  </p:clrMapOvr>
  <p:transition xmlns:p14="http://schemas.microsoft.com/office/powerpoint/2010/main" advTm="1604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" y="0"/>
            <a:ext cx="8997606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" y="0"/>
            <a:ext cx="8997606" cy="6858000"/>
          </a:xfrm>
          <a:prstGeom prst="rect">
            <a:avLst/>
          </a:prstGeom>
        </p:spPr>
      </p:pic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86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86</a:t>
            </a:fld>
            <a:endParaRPr lang="en-US" altLang="zh-CN">
              <a:latin typeface="Arial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827584" y="3501008"/>
            <a:ext cx="2376264" cy="648072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5508104" y="1340768"/>
            <a:ext cx="1368152" cy="576064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9935353"/>
      </p:ext>
    </p:extLst>
  </p:cSld>
  <p:clrMapOvr>
    <a:masterClrMapping/>
  </p:clrMapOvr>
  <p:transition xmlns:p14="http://schemas.microsoft.com/office/powerpoint/2010/main" advTm="4888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87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231900"/>
            <a:ext cx="7912100" cy="4394200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619672" y="1988840"/>
            <a:ext cx="5904656" cy="72008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619672" y="2708920"/>
            <a:ext cx="5904656" cy="504056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619672" y="3212976"/>
            <a:ext cx="5904656" cy="432048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dirty="0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1619672" y="3645024"/>
            <a:ext cx="4320480" cy="36004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940152" y="3645024"/>
            <a:ext cx="1584176" cy="36004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624" y="5301208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Voxel Z &gt; 2.3,  Cluster P &lt; 0.05,  Two One-Tailed Corrections:</a:t>
            </a:r>
          </a:p>
          <a:p>
            <a:r>
              <a:rPr lang="en-US" dirty="0"/>
              <a:t>e</a:t>
            </a:r>
            <a:r>
              <a:rPr lang="en-US" dirty="0" smtClean="0"/>
              <a:t>quivalent to</a:t>
            </a:r>
          </a:p>
          <a:p>
            <a:r>
              <a:rPr lang="en-US" dirty="0" smtClean="0"/>
              <a:t>Voxel P &lt; 0.0214, Cluster P &lt; 0.1, Two Tailed.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5812313"/>
      </p:ext>
    </p:extLst>
  </p:cSld>
  <p:clrMapOvr>
    <a:masterClrMapping/>
  </p:clrMapOvr>
  <p:transition xmlns:p14="http://schemas.microsoft.com/office/powerpoint/2010/main" advTm="738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3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88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" y="0"/>
            <a:ext cx="9008867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9525418"/>
      </p:ext>
    </p:extLst>
  </p:cSld>
  <p:clrMapOvr>
    <a:masterClrMapping/>
  </p:clrMapOvr>
  <p:transition xmlns:p14="http://schemas.microsoft.com/office/powerpoint/2010/main" advTm="16948"/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16632"/>
            <a:ext cx="6184447" cy="6453336"/>
          </a:xfrm>
          <a:prstGeom prst="rect">
            <a:avLst/>
          </a:prstGeom>
        </p:spPr>
      </p:pic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89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148064" y="6309320"/>
            <a:ext cx="936104" cy="288032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904" y="404664"/>
            <a:ext cx="5734998" cy="43620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4910740"/>
      </p:ext>
    </p:extLst>
  </p:cSld>
  <p:clrMapOvr>
    <a:masterClrMapping/>
  </p:clrMapOvr>
  <p:transition xmlns:p14="http://schemas.microsoft.com/office/powerpoint/2010/main" advTm="3718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Quality Control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68760"/>
            <a:ext cx="9144000" cy="5234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3273979"/>
      </p:ext>
    </p:extLst>
  </p:cSld>
  <p:clrMapOvr>
    <a:masterClrMapping/>
  </p:clrMapOvr>
  <p:transition xmlns:p14="http://schemas.microsoft.com/office/powerpoint/2010/main" advTm="72709"/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" y="0"/>
            <a:ext cx="8997606" cy="6858000"/>
          </a:xfrm>
          <a:prstGeom prst="rect">
            <a:avLst/>
          </a:prstGeom>
        </p:spPr>
      </p:pic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90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90</a:t>
            </a:fld>
            <a:endParaRPr lang="en-US" altLang="zh-CN">
              <a:latin typeface="Arial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827584" y="4005064"/>
            <a:ext cx="1152128" cy="432048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696" y="1628800"/>
            <a:ext cx="6642100" cy="4546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8675156"/>
      </p:ext>
    </p:extLst>
  </p:cSld>
  <p:clrMapOvr>
    <a:masterClrMapping/>
  </p:clrMapOvr>
  <p:transition xmlns:p14="http://schemas.microsoft.com/office/powerpoint/2010/main" advTm="1922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" y="0"/>
            <a:ext cx="9008867" cy="6858000"/>
          </a:xfrm>
          <a:prstGeom prst="rect">
            <a:avLst/>
          </a:prstGeom>
        </p:spPr>
      </p:pic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91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91</a:t>
            </a:fld>
            <a:endParaRPr lang="en-US" altLang="zh-CN">
              <a:latin typeface="Arial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827584" y="4365104"/>
            <a:ext cx="2376264" cy="144016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7275980"/>
      </p:ext>
    </p:extLst>
  </p:cSld>
  <p:clrMapOvr>
    <a:masterClrMapping/>
  </p:clrMapOvr>
  <p:transition xmlns:p14="http://schemas.microsoft.com/office/powerpoint/2010/main" advTm="1187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" y="0"/>
            <a:ext cx="9008867" cy="6858000"/>
          </a:xfrm>
          <a:prstGeom prst="rect">
            <a:avLst/>
          </a:prstGeom>
        </p:spPr>
      </p:pic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92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92</a:t>
            </a:fld>
            <a:endParaRPr lang="en-US" altLang="zh-CN">
              <a:latin typeface="Arial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979712" y="4005064"/>
            <a:ext cx="1224136" cy="432048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9292132"/>
      </p:ext>
    </p:extLst>
  </p:cSld>
  <p:clrMapOvr>
    <a:masterClrMapping/>
  </p:clrMapOvr>
  <p:transition xmlns:p14="http://schemas.microsoft.com/office/powerpoint/2010/main" advTm="2516"/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93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93</a:t>
            </a:fld>
            <a:endParaRPr lang="en-US" altLang="zh-CN"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332656"/>
            <a:ext cx="6205809" cy="61242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4391226"/>
      </p:ext>
    </p:extLst>
  </p:cSld>
  <p:clrMapOvr>
    <a:masterClrMapping/>
  </p:clrMapOvr>
  <p:transition xmlns:p14="http://schemas.microsoft.com/office/powerpoint/2010/main" advTm="33269"/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94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94</a:t>
            </a:fld>
            <a:endParaRPr lang="en-US" altLang="zh-CN"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" y="0"/>
            <a:ext cx="9111226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9577392"/>
      </p:ext>
    </p:extLst>
  </p:cSld>
  <p:clrMapOvr>
    <a:masterClrMapping/>
  </p:clrMapOvr>
  <p:transition xmlns:p14="http://schemas.microsoft.com/office/powerpoint/2010/main" advTm="33269"/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95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95</a:t>
            </a:fld>
            <a:endParaRPr lang="en-US" altLang="zh-CN"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3200"/>
            <a:ext cx="9144000" cy="64433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7940624"/>
      </p:ext>
    </p:extLst>
  </p:cSld>
  <p:clrMapOvr>
    <a:masterClrMapping/>
  </p:clrMapOvr>
  <p:transition xmlns:p14="http://schemas.microsoft.com/office/powerpoint/2010/main" advTm="33269"/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96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96</a:t>
            </a:fld>
            <a:endParaRPr lang="en-US" altLang="zh-CN"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55800"/>
            <a:ext cx="9144000" cy="2940618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076056" y="2636912"/>
            <a:ext cx="504056" cy="21602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344" y="332656"/>
            <a:ext cx="900465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76672"/>
            <a:ext cx="9144000" cy="64433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584" y="1124744"/>
            <a:ext cx="2908507" cy="43050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9520734"/>
      </p:ext>
    </p:extLst>
  </p:cSld>
  <p:clrMapOvr>
    <a:masterClrMapping/>
  </p:clrMapOvr>
  <p:transition xmlns:p14="http://schemas.microsoft.com/office/powerpoint/2010/main" advTm="3326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97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97</a:t>
            </a:fld>
            <a:endParaRPr lang="en-US" altLang="zh-CN"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" y="0"/>
            <a:ext cx="9004656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0487825"/>
      </p:ext>
    </p:extLst>
  </p:cSld>
  <p:clrMapOvr>
    <a:masterClrMapping/>
  </p:clrMapOvr>
  <p:transition xmlns:p14="http://schemas.microsoft.com/office/powerpoint/2010/main" advTm="33269"/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98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98</a:t>
            </a:fld>
            <a:endParaRPr lang="en-US" altLang="zh-CN"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" y="0"/>
            <a:ext cx="9111226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6678466"/>
      </p:ext>
    </p:extLst>
  </p:cSld>
  <p:clrMapOvr>
    <a:masterClrMapping/>
  </p:clrMapOvr>
  <p:transition xmlns:p14="http://schemas.microsoft.com/office/powerpoint/2010/main" advTm="33269"/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832" y="260648"/>
            <a:ext cx="9004656" cy="6858000"/>
          </a:xfrm>
          <a:prstGeom prst="rect">
            <a:avLst/>
          </a:prstGeom>
        </p:spPr>
      </p:pic>
      <p:sp>
        <p:nvSpPr>
          <p:cNvPr id="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99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508104" y="2852936"/>
            <a:ext cx="2088232" cy="36004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403648" y="1052736"/>
            <a:ext cx="1440160" cy="432048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058267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3.4|3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9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11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4.5|0.8|24.9|16.2|1.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4.5|0.8|24.9|16.2|1.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.7|0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.7|0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1.9|17.9|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1|13.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1|1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4.5|0.8|24.9|16.2|1.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4.5|0.8|24.9|16.2|1.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9.8|1.1|1.3|0.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9.8|1.1|1.3|0.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9.8|1.1|1.3|0.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|13.2|0.9|0.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|13.2|0.9|0.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4.5|0.8|24.9|16.2|1.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4.5|0.8|24.9|16.2|1.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4.5|0.8|24.9|16.2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9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.9|24.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4|6.3|6|2.5|0.9|2.8|2.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4|6.3|6|2.5|0.9|2.8|2.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6|1.6|1.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3.4|16.5|8.6|5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6.4|0.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20.3|22|12.3|5.8|9.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3|1.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1.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7.1|22|38.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1.9|2.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0.8|0.7|0.6|0.7|0.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2|4.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"/>
</p:tagLst>
</file>

<file path=ppt/theme/theme1.xml><?xml version="1.0" encoding="utf-8"?>
<a:theme xmlns:a="http://schemas.openxmlformats.org/drawingml/2006/main" name="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6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32106</TotalTime>
  <Words>2160</Words>
  <Application>Microsoft Macintosh PowerPoint</Application>
  <PresentationFormat>On-screen Show (4:3)</PresentationFormat>
  <Paragraphs>455</Paragraphs>
  <Slides>105</Slides>
  <Notes>102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105</vt:i4>
      </vt:variant>
    </vt:vector>
  </HeadingPairs>
  <TitlesOfParts>
    <vt:vector size="109" baseType="lpstr">
      <vt:lpstr>137TGp_tech_dark_v2</vt:lpstr>
      <vt:lpstr>6_137TGp_tech_dark_v2</vt:lpstr>
      <vt:lpstr>1_137TGp_tech_dark_v2</vt:lpstr>
      <vt:lpstr>7_137TGp_tech_dark_v2</vt:lpstr>
      <vt:lpstr>DPABI: Quality Control, Statistical Analysis and Results Viewing</vt:lpstr>
      <vt:lpstr>Outline</vt:lpstr>
      <vt:lpstr>PowerPoint Presentation</vt:lpstr>
      <vt:lpstr>Quality Control</vt:lpstr>
      <vt:lpstr>Quality Control</vt:lpstr>
      <vt:lpstr>Quality Control</vt:lpstr>
      <vt:lpstr>Quality Control</vt:lpstr>
      <vt:lpstr>Quality Control</vt:lpstr>
      <vt:lpstr>Quality Control</vt:lpstr>
      <vt:lpstr>Quality Control</vt:lpstr>
      <vt:lpstr>Quality Control</vt:lpstr>
      <vt:lpstr>Quality Control</vt:lpstr>
      <vt:lpstr>Quality Control</vt:lpstr>
      <vt:lpstr>Quality Control</vt:lpstr>
      <vt:lpstr>Quality Control</vt:lpstr>
      <vt:lpstr>Quality Control</vt:lpstr>
      <vt:lpstr>Quality Control</vt:lpstr>
      <vt:lpstr>Quality Control</vt:lpstr>
      <vt:lpstr>Quality Control</vt:lpstr>
      <vt:lpstr>Quality Control</vt:lpstr>
      <vt:lpstr>Outline</vt:lpstr>
      <vt:lpstr>PowerPoint Presentation</vt:lpstr>
      <vt:lpstr>Statistical Analysis</vt:lpstr>
      <vt:lpstr>One-Sample T-Test</vt:lpstr>
      <vt:lpstr>One-Sample T-Test</vt:lpstr>
      <vt:lpstr>Two-Sample T-Test</vt:lpstr>
      <vt:lpstr>Two-Sample T-Test</vt:lpstr>
      <vt:lpstr>Two-Sample T-Test</vt:lpstr>
      <vt:lpstr>Paired T-Test</vt:lpstr>
      <vt:lpstr>Paired T-Test</vt:lpstr>
      <vt:lpstr>ANOVA or ANCOVA</vt:lpstr>
      <vt:lpstr>ANOVA or ANCOVA</vt:lpstr>
      <vt:lpstr>ANOVA or ANCOVA</vt:lpstr>
      <vt:lpstr>ANOVA or ANCOVA</vt:lpstr>
      <vt:lpstr>ANOVA or ANCOVA</vt:lpstr>
      <vt:lpstr>Correlation Analysis</vt:lpstr>
      <vt:lpstr>Correlation Analysis</vt:lpstr>
      <vt:lpstr>Mixed Effect Analysis</vt:lpstr>
      <vt:lpstr>Mixed Effect Analysis</vt:lpstr>
      <vt:lpstr>Mixed Effect Analysis</vt:lpstr>
      <vt:lpstr>Statistical Analysis</vt:lpstr>
      <vt:lpstr>Attention!!!</vt:lpstr>
      <vt:lpstr>Statistical Analysis</vt:lpstr>
      <vt:lpstr>Statistical Analysis</vt:lpstr>
      <vt:lpstr>Statistical Analysis</vt:lpstr>
      <vt:lpstr>Statistical Analysis</vt:lpstr>
      <vt:lpstr>Statistical Analysis</vt:lpstr>
      <vt:lpstr>Multiple Comparison Correction</vt:lpstr>
      <vt:lpstr>Multiple Comparison Correction</vt:lpstr>
      <vt:lpstr>Multiple Comparison Correction</vt:lpstr>
      <vt:lpstr>Multiple Comparisons</vt:lpstr>
      <vt:lpstr>Bonferroni correction: p=0.05/5=0.01</vt:lpstr>
      <vt:lpstr>Multiple Comparisons</vt:lpstr>
      <vt:lpstr>FDR Theory</vt:lpstr>
      <vt:lpstr>FDR Theory</vt:lpstr>
      <vt:lpstr>FDR in REST</vt:lpstr>
      <vt:lpstr>FDR</vt:lpstr>
      <vt:lpstr>Multiple Comparisons</vt:lpstr>
      <vt:lpstr>PowerPoint Presentation</vt:lpstr>
      <vt:lpstr>PowerPoint Presentation</vt:lpstr>
      <vt:lpstr>PowerPoint Presentation</vt:lpstr>
      <vt:lpstr>PowerPoint Presentation</vt:lpstr>
      <vt:lpstr>Threshold-Free Cluster Enhancement (TFCE)</vt:lpstr>
      <vt:lpstr>Permutation Test</vt:lpstr>
      <vt:lpstr>Multiple Comparison Correction</vt:lpstr>
      <vt:lpstr>PowerPoint Presentation</vt:lpstr>
      <vt:lpstr>PowerPoint Presentation</vt:lpstr>
      <vt:lpstr>PowerPoint Presentation</vt:lpstr>
      <vt:lpstr>PowerPoint Presentation</vt:lpstr>
      <vt:lpstr>Permutation Test</vt:lpstr>
      <vt:lpstr>Permutation Test</vt:lpstr>
      <vt:lpstr>Permutation Test</vt:lpstr>
      <vt:lpstr>Permutation Test</vt:lpstr>
      <vt:lpstr>Permutation Test</vt:lpstr>
      <vt:lpstr>Permutation Test</vt:lpstr>
      <vt:lpstr>Permutation Test</vt:lpstr>
      <vt:lpstr>Permutation Test</vt:lpstr>
      <vt:lpstr>Family wise Error Rate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Permutation Test</vt:lpstr>
      <vt:lpstr>PowerPoint Presentation</vt:lpstr>
      <vt:lpstr>PowerPoint Presentation</vt:lpstr>
      <vt:lpstr>Further Help</vt:lpstr>
      <vt:lpstr>Acknowledgments</vt:lpstr>
      <vt:lpstr>Thanks for your attention!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Processing Demo of Resting-State fMRI</dc:title>
  <dc:creator>YAN Chao-Gan</dc:creator>
  <cp:lastModifiedBy>Chao-Gan Yan</cp:lastModifiedBy>
  <cp:revision>3801</cp:revision>
  <dcterms:created xsi:type="dcterms:W3CDTF">2011-10-28T16:55:06Z</dcterms:created>
  <dcterms:modified xsi:type="dcterms:W3CDTF">2017-05-13T09:27:05Z</dcterms:modified>
</cp:coreProperties>
</file>